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278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2ED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82378"/>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3A3A3A"/>
                </a:solidFill>
                <a:latin typeface="Noto Serif Medium" pitchFamily="34" charset="0"/>
                <a:ea typeface="Noto Serif Medium" pitchFamily="34" charset="-122"/>
                <a:cs typeface="Noto Serif Medium" pitchFamily="34" charset="-120"/>
              </a:rPr>
              <a:t>Healthcare Data Preprocessing &amp; Train-Test Split</a:t>
            </a:r>
            <a:endParaRPr lang="en-US" sz="3900" dirty="0"/>
          </a:p>
        </p:txBody>
      </p:sp>
      <p:sp>
        <p:nvSpPr>
          <p:cNvPr id="4" name="Text 1"/>
          <p:cNvSpPr/>
          <p:nvPr/>
        </p:nvSpPr>
        <p:spPr>
          <a:xfrm>
            <a:off x="793789" y="3332478"/>
            <a:ext cx="7814951" cy="2248330"/>
          </a:xfrm>
          <a:prstGeom prst="rect">
            <a:avLst/>
          </a:prstGeom>
          <a:noFill/>
          <a:ln/>
        </p:spPr>
        <p:txBody>
          <a:bodyPr wrap="square" lIns="0" tIns="0" rIns="0" bIns="0" rtlCol="0" anchor="t"/>
          <a:lstStyle/>
          <a:p>
            <a:pPr algn="just">
              <a:lnSpc>
                <a:spcPts val="2500"/>
              </a:lnSpc>
            </a:pPr>
            <a:r>
              <a:rPr lang="en-US" dirty="0"/>
              <a:t>A comprehensive approach to transforming raw healthcare data into machine learning-ready datasets involves systematic preprocessing steps such as handling missing values, cleaning inconsistent entries, converting categorical and date fields into structured formats, and applying train-test splits. This ensures that healthcare data, which is often complex and incomplete, becomes clean, reliable, and optimized for analysis, predictions, and the development of AI-driven healthcare applications.</a:t>
            </a:r>
            <a:endParaRPr lang="en-US" dirty="0">
              <a:latin typeface="Noto Serif" panose="02020600060500020200" pitchFamily="18" charset="0"/>
              <a:ea typeface="Noto Serif" panose="02020600060500020200" pitchFamily="18" charset="0"/>
              <a:cs typeface="Noto Serif" panose="02020600060500020200" pitchFamily="18" charset="0"/>
            </a:endParaRPr>
          </a:p>
        </p:txBody>
      </p:sp>
      <p:sp>
        <p:nvSpPr>
          <p:cNvPr id="5" name="Text 2"/>
          <p:cNvSpPr/>
          <p:nvPr/>
        </p:nvSpPr>
        <p:spPr>
          <a:xfrm>
            <a:off x="793789" y="5915869"/>
            <a:ext cx="4073669" cy="1423128"/>
          </a:xfrm>
          <a:prstGeom prst="rect">
            <a:avLst/>
          </a:prstGeom>
          <a:noFill/>
          <a:ln/>
        </p:spPr>
        <p:txBody>
          <a:bodyPr wrap="none" lIns="0" tIns="0" rIns="0" bIns="0" rtlCol="0" anchor="t"/>
          <a:lstStyle/>
          <a:p>
            <a:pPr marL="0" indent="0" algn="l">
              <a:lnSpc>
                <a:spcPts val="3900"/>
              </a:lnSpc>
              <a:buNone/>
            </a:pPr>
            <a:r>
              <a:rPr lang="en-US" sz="3100" dirty="0">
                <a:solidFill>
                  <a:srgbClr val="3A3A3A"/>
                </a:solidFill>
                <a:latin typeface="Noto Serif Medium" pitchFamily="34" charset="0"/>
                <a:ea typeface="Noto Serif Medium" pitchFamily="34" charset="-122"/>
                <a:cs typeface="Noto Serif Medium" pitchFamily="34" charset="-120"/>
              </a:rPr>
              <a:t>Project Team :</a:t>
            </a:r>
            <a:endParaRPr lang="en-US" sz="3100" dirty="0"/>
          </a:p>
        </p:txBody>
      </p:sp>
      <p:sp>
        <p:nvSpPr>
          <p:cNvPr id="6" name="Text 3"/>
          <p:cNvSpPr/>
          <p:nvPr/>
        </p:nvSpPr>
        <p:spPr>
          <a:xfrm>
            <a:off x="2561867" y="642389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A3A3A"/>
                </a:solidFill>
                <a:latin typeface="Noto Serif Medium" pitchFamily="34" charset="0"/>
                <a:ea typeface="Noto Serif Medium" pitchFamily="34" charset="-122"/>
                <a:cs typeface="Noto Serif Medium" pitchFamily="34" charset="-120"/>
              </a:rPr>
              <a:t> Shivam </a:t>
            </a:r>
            <a:endParaRPr lang="en-US" sz="1950" dirty="0"/>
          </a:p>
        </p:txBody>
      </p:sp>
      <p:sp>
        <p:nvSpPr>
          <p:cNvPr id="7" name="Text 4"/>
          <p:cNvSpPr/>
          <p:nvPr/>
        </p:nvSpPr>
        <p:spPr>
          <a:xfrm>
            <a:off x="2561868" y="683528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A3A3A"/>
                </a:solidFill>
                <a:latin typeface="Noto Serif Medium" pitchFamily="34" charset="0"/>
                <a:ea typeface="Noto Serif Medium" pitchFamily="34" charset="-122"/>
                <a:cs typeface="Noto Serif Medium" pitchFamily="34" charset="-120"/>
              </a:rPr>
              <a:t> Sai Tejaswi</a:t>
            </a:r>
            <a:endParaRPr lang="en-US" sz="1950" dirty="0"/>
          </a:p>
        </p:txBody>
      </p:sp>
      <p:sp>
        <p:nvSpPr>
          <p:cNvPr id="8" name="Text 5"/>
          <p:cNvSpPr/>
          <p:nvPr/>
        </p:nvSpPr>
        <p:spPr>
          <a:xfrm>
            <a:off x="2581257" y="725467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A3A3A"/>
                </a:solidFill>
                <a:latin typeface="Noto Serif Medium" pitchFamily="34" charset="0"/>
                <a:ea typeface="Noto Serif Medium" pitchFamily="34" charset="-122"/>
                <a:cs typeface="Noto Serif Medium" pitchFamily="34" charset="-120"/>
              </a:rPr>
              <a:t> </a:t>
            </a:r>
            <a:r>
              <a:rPr lang="en-US" sz="1950" dirty="0" err="1">
                <a:solidFill>
                  <a:srgbClr val="3A3A3A"/>
                </a:solidFill>
                <a:latin typeface="Noto Serif Medium" pitchFamily="34" charset="0"/>
                <a:ea typeface="Noto Serif Medium" pitchFamily="34" charset="-122"/>
                <a:cs typeface="Noto Serif Medium" pitchFamily="34" charset="-120"/>
              </a:rPr>
              <a:t>PoobeshRaj</a:t>
            </a:r>
            <a:endParaRPr lang="en-US" sz="1950" dirty="0"/>
          </a:p>
        </p:txBody>
      </p:sp>
      <p:sp>
        <p:nvSpPr>
          <p:cNvPr id="9" name="Text 6"/>
          <p:cNvSpPr/>
          <p:nvPr/>
        </p:nvSpPr>
        <p:spPr>
          <a:xfrm>
            <a:off x="2581257" y="767405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A3A3A"/>
                </a:solidFill>
                <a:latin typeface="Noto Serif Medium" pitchFamily="34" charset="0"/>
                <a:ea typeface="Noto Serif Medium" pitchFamily="34" charset="-122"/>
                <a:cs typeface="Noto Serif Medium" pitchFamily="34" charset="-120"/>
              </a:rPr>
              <a:t> Jahnavi Lakshmi </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39867"/>
            <a:ext cx="9233178" cy="620078"/>
          </a:xfrm>
          <a:prstGeom prst="rect">
            <a:avLst/>
          </a:prstGeom>
          <a:noFill/>
          <a:ln/>
        </p:spPr>
        <p:txBody>
          <a:bodyPr wrap="none" lIns="0" tIns="0" rIns="0" bIns="0" rtlCol="0" anchor="t"/>
          <a:lstStyle/>
          <a:p>
            <a:pPr marL="0" indent="0" algn="l">
              <a:lnSpc>
                <a:spcPts val="4850"/>
              </a:lnSpc>
              <a:buNone/>
            </a:pPr>
            <a:r>
              <a:rPr lang="en-US" sz="3900" dirty="0">
                <a:solidFill>
                  <a:srgbClr val="3A3A3A"/>
                </a:solidFill>
                <a:latin typeface="Noto Serif Medium" pitchFamily="34" charset="0"/>
                <a:ea typeface="Noto Serif Medium" pitchFamily="34" charset="-122"/>
                <a:cs typeface="Noto Serif Medium" pitchFamily="34" charset="-120"/>
              </a:rPr>
              <a:t>Impact &amp; Advantages of Preprocessing</a:t>
            </a:r>
            <a:endParaRPr lang="en-US" sz="3900" dirty="0"/>
          </a:p>
        </p:txBody>
      </p:sp>
      <p:sp>
        <p:nvSpPr>
          <p:cNvPr id="3" name="Text 1"/>
          <p:cNvSpPr/>
          <p:nvPr/>
        </p:nvSpPr>
        <p:spPr>
          <a:xfrm>
            <a:off x="793790" y="1856780"/>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Noto Serif" pitchFamily="34" charset="0"/>
                <a:ea typeface="Noto Serif" pitchFamily="34" charset="-122"/>
                <a:cs typeface="Noto Serif" pitchFamily="34" charset="-120"/>
              </a:rPr>
              <a:t>Our comprehensive data preprocessing strategy delivers significant benefits, transforming raw, complex healthcare data into reliable, machine learning-ready assets that drive accurate insights and enhance decision-making.</a:t>
            </a:r>
            <a:endParaRPr lang="en-US" sz="1550" dirty="0"/>
          </a:p>
        </p:txBody>
      </p:sp>
      <p:sp>
        <p:nvSpPr>
          <p:cNvPr id="4" name="Shape 2"/>
          <p:cNvSpPr/>
          <p:nvPr/>
        </p:nvSpPr>
        <p:spPr>
          <a:xfrm>
            <a:off x="793790" y="3012758"/>
            <a:ext cx="6422231" cy="1781651"/>
          </a:xfrm>
          <a:prstGeom prst="roundRect">
            <a:avLst>
              <a:gd name="adj" fmla="val 6159"/>
            </a:avLst>
          </a:prstGeom>
          <a:solidFill>
            <a:srgbClr val="FDFBF7"/>
          </a:solidFill>
          <a:ln/>
          <a:effectLst>
            <a:outerShdw dist="17780" dir="2700000" algn="bl" rotWithShape="0">
              <a:srgbClr val="E6DED2">
                <a:alpha val="100000"/>
              </a:srgbClr>
            </a:outerShdw>
          </a:effectLst>
        </p:spPr>
      </p:sp>
      <p:sp>
        <p:nvSpPr>
          <p:cNvPr id="5" name="Shape 3"/>
          <p:cNvSpPr/>
          <p:nvPr/>
        </p:nvSpPr>
        <p:spPr>
          <a:xfrm>
            <a:off x="793790" y="2989898"/>
            <a:ext cx="6422231" cy="91440"/>
          </a:xfrm>
          <a:prstGeom prst="roundRect">
            <a:avLst>
              <a:gd name="adj" fmla="val 91163"/>
            </a:avLst>
          </a:prstGeom>
          <a:solidFill>
            <a:srgbClr val="E6DED2"/>
          </a:solidFill>
          <a:ln/>
        </p:spPr>
      </p:sp>
      <p:sp>
        <p:nvSpPr>
          <p:cNvPr id="6" name="Shape 4"/>
          <p:cNvSpPr/>
          <p:nvPr/>
        </p:nvSpPr>
        <p:spPr>
          <a:xfrm>
            <a:off x="3707249" y="2715101"/>
            <a:ext cx="595313" cy="595313"/>
          </a:xfrm>
          <a:prstGeom prst="roundRect">
            <a:avLst>
              <a:gd name="adj" fmla="val 153600"/>
            </a:avLst>
          </a:prstGeom>
          <a:solidFill>
            <a:srgbClr val="E6DED2">
              <a:alpha val="50000"/>
            </a:srgbClr>
          </a:solidFill>
          <a:ln/>
        </p:spPr>
      </p:sp>
      <p:pic>
        <p:nvPicPr>
          <p:cNvPr id="7" name="Image 0" descr="preencoded.png"/>
          <p:cNvPicPr>
            <a:picLocks noChangeAspect="1"/>
          </p:cNvPicPr>
          <p:nvPr/>
        </p:nvPicPr>
        <p:blipFill>
          <a:blip r:embed="rId3"/>
          <a:stretch>
            <a:fillRect/>
          </a:stretch>
        </p:blipFill>
        <p:spPr>
          <a:xfrm>
            <a:off x="3885843" y="2863929"/>
            <a:ext cx="238125" cy="297656"/>
          </a:xfrm>
          <a:prstGeom prst="rect">
            <a:avLst/>
          </a:prstGeom>
        </p:spPr>
      </p:pic>
      <p:sp>
        <p:nvSpPr>
          <p:cNvPr id="8" name="Text 5"/>
          <p:cNvSpPr/>
          <p:nvPr/>
        </p:nvSpPr>
        <p:spPr>
          <a:xfrm>
            <a:off x="1015008" y="350889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C4C4C"/>
                </a:solidFill>
                <a:latin typeface="Noto Serif Medium" pitchFamily="34" charset="0"/>
                <a:ea typeface="Noto Serif Medium" pitchFamily="34" charset="-122"/>
                <a:cs typeface="Noto Serif Medium" pitchFamily="34" charset="-120"/>
              </a:rPr>
              <a:t>Enhanced Accuracy</a:t>
            </a:r>
            <a:endParaRPr lang="en-US" sz="1950" dirty="0"/>
          </a:p>
        </p:txBody>
      </p:sp>
      <p:sp>
        <p:nvSpPr>
          <p:cNvPr id="9" name="Text 6"/>
          <p:cNvSpPr/>
          <p:nvPr/>
        </p:nvSpPr>
        <p:spPr>
          <a:xfrm>
            <a:off x="1015008" y="3938111"/>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Noto Serif" pitchFamily="34" charset="0"/>
                <a:ea typeface="Noto Serif" pitchFamily="34" charset="-122"/>
                <a:cs typeface="Noto Serif" pitchFamily="34" charset="-120"/>
              </a:rPr>
              <a:t>Clean and consistent data ensures higher precision and reliability of analytical models and predictions.</a:t>
            </a:r>
            <a:endParaRPr lang="en-US" sz="1550" dirty="0"/>
          </a:p>
        </p:txBody>
      </p:sp>
      <p:sp>
        <p:nvSpPr>
          <p:cNvPr id="10" name="Shape 7"/>
          <p:cNvSpPr/>
          <p:nvPr/>
        </p:nvSpPr>
        <p:spPr>
          <a:xfrm>
            <a:off x="7414379" y="3012758"/>
            <a:ext cx="6422231" cy="1781651"/>
          </a:xfrm>
          <a:prstGeom prst="roundRect">
            <a:avLst>
              <a:gd name="adj" fmla="val 6159"/>
            </a:avLst>
          </a:prstGeom>
          <a:solidFill>
            <a:srgbClr val="FDFBF7"/>
          </a:solidFill>
          <a:ln/>
          <a:effectLst>
            <a:outerShdw dist="17780" dir="2700000" algn="bl" rotWithShape="0">
              <a:srgbClr val="E6DED2">
                <a:alpha val="100000"/>
              </a:srgbClr>
            </a:outerShdw>
          </a:effectLst>
        </p:spPr>
      </p:sp>
      <p:sp>
        <p:nvSpPr>
          <p:cNvPr id="11" name="Shape 8"/>
          <p:cNvSpPr/>
          <p:nvPr/>
        </p:nvSpPr>
        <p:spPr>
          <a:xfrm>
            <a:off x="7414379" y="2989898"/>
            <a:ext cx="6422231" cy="91440"/>
          </a:xfrm>
          <a:prstGeom prst="roundRect">
            <a:avLst>
              <a:gd name="adj" fmla="val 91163"/>
            </a:avLst>
          </a:prstGeom>
          <a:solidFill>
            <a:srgbClr val="E6DED2"/>
          </a:solidFill>
          <a:ln/>
        </p:spPr>
      </p:sp>
      <p:sp>
        <p:nvSpPr>
          <p:cNvPr id="12" name="Shape 9"/>
          <p:cNvSpPr/>
          <p:nvPr/>
        </p:nvSpPr>
        <p:spPr>
          <a:xfrm>
            <a:off x="10327838" y="2715101"/>
            <a:ext cx="595313" cy="595313"/>
          </a:xfrm>
          <a:prstGeom prst="roundRect">
            <a:avLst>
              <a:gd name="adj" fmla="val 153600"/>
            </a:avLst>
          </a:prstGeom>
          <a:solidFill>
            <a:srgbClr val="E6DED2">
              <a:alpha val="50000"/>
            </a:srgbClr>
          </a:solidFill>
          <a:ln/>
        </p:spPr>
      </p:sp>
      <p:pic>
        <p:nvPicPr>
          <p:cNvPr id="13" name="Image 1" descr="preencoded.png"/>
          <p:cNvPicPr>
            <a:picLocks noChangeAspect="1"/>
          </p:cNvPicPr>
          <p:nvPr/>
        </p:nvPicPr>
        <p:blipFill>
          <a:blip r:embed="rId4"/>
          <a:stretch>
            <a:fillRect/>
          </a:stretch>
        </p:blipFill>
        <p:spPr>
          <a:xfrm>
            <a:off x="10506432" y="2863929"/>
            <a:ext cx="238125" cy="297656"/>
          </a:xfrm>
          <a:prstGeom prst="rect">
            <a:avLst/>
          </a:prstGeom>
        </p:spPr>
      </p:pic>
      <p:sp>
        <p:nvSpPr>
          <p:cNvPr id="14" name="Text 10"/>
          <p:cNvSpPr/>
          <p:nvPr/>
        </p:nvSpPr>
        <p:spPr>
          <a:xfrm>
            <a:off x="7635597" y="3508891"/>
            <a:ext cx="2486025" cy="310158"/>
          </a:xfrm>
          <a:prstGeom prst="rect">
            <a:avLst/>
          </a:prstGeom>
          <a:noFill/>
          <a:ln/>
        </p:spPr>
        <p:txBody>
          <a:bodyPr wrap="none" lIns="0" tIns="0" rIns="0" bIns="0" rtlCol="0" anchor="t"/>
          <a:lstStyle/>
          <a:p>
            <a:pPr marL="0" indent="0" algn="l">
              <a:lnSpc>
                <a:spcPts val="2400"/>
              </a:lnSpc>
              <a:buNone/>
            </a:pPr>
            <a:r>
              <a:rPr lang="en-US" sz="1950" dirty="0">
                <a:solidFill>
                  <a:srgbClr val="4C4C4C"/>
                </a:solidFill>
                <a:latin typeface="Noto Serif Medium" pitchFamily="34" charset="0"/>
                <a:ea typeface="Noto Serif Medium" pitchFamily="34" charset="-122"/>
                <a:cs typeface="Noto Serif Medium" pitchFamily="34" charset="-120"/>
              </a:rPr>
              <a:t>Improved Reliability</a:t>
            </a:r>
            <a:endParaRPr lang="en-US" sz="1950" dirty="0"/>
          </a:p>
        </p:txBody>
      </p:sp>
      <p:sp>
        <p:nvSpPr>
          <p:cNvPr id="15" name="Text 11"/>
          <p:cNvSpPr/>
          <p:nvPr/>
        </p:nvSpPr>
        <p:spPr>
          <a:xfrm>
            <a:off x="7635597" y="3938111"/>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Noto Serif" pitchFamily="34" charset="0"/>
                <a:ea typeface="Noto Serif" pitchFamily="34" charset="-122"/>
                <a:cs typeface="Noto Serif" pitchFamily="34" charset="-120"/>
              </a:rPr>
              <a:t>Systematic handling of missing values and inconsistencies reduces data noise, leading to more trustworthy results.</a:t>
            </a:r>
            <a:endParaRPr lang="en-US" sz="1550" dirty="0"/>
          </a:p>
        </p:txBody>
      </p:sp>
      <p:sp>
        <p:nvSpPr>
          <p:cNvPr id="16" name="Shape 12"/>
          <p:cNvSpPr/>
          <p:nvPr/>
        </p:nvSpPr>
        <p:spPr>
          <a:xfrm>
            <a:off x="793790" y="5290423"/>
            <a:ext cx="6422231" cy="2099191"/>
          </a:xfrm>
          <a:prstGeom prst="roundRect">
            <a:avLst>
              <a:gd name="adj" fmla="val 5227"/>
            </a:avLst>
          </a:prstGeom>
          <a:solidFill>
            <a:srgbClr val="FDFBF7"/>
          </a:solidFill>
          <a:ln/>
          <a:effectLst>
            <a:outerShdw dist="17780" dir="2700000" algn="bl" rotWithShape="0">
              <a:srgbClr val="E6DED2">
                <a:alpha val="100000"/>
              </a:srgbClr>
            </a:outerShdw>
          </a:effectLst>
        </p:spPr>
      </p:sp>
      <p:sp>
        <p:nvSpPr>
          <p:cNvPr id="17" name="Shape 13"/>
          <p:cNvSpPr/>
          <p:nvPr/>
        </p:nvSpPr>
        <p:spPr>
          <a:xfrm>
            <a:off x="793790" y="5267563"/>
            <a:ext cx="6422231" cy="91440"/>
          </a:xfrm>
          <a:prstGeom prst="roundRect">
            <a:avLst>
              <a:gd name="adj" fmla="val 91163"/>
            </a:avLst>
          </a:prstGeom>
          <a:solidFill>
            <a:srgbClr val="E6DED2"/>
          </a:solidFill>
          <a:ln/>
        </p:spPr>
      </p:sp>
      <p:sp>
        <p:nvSpPr>
          <p:cNvPr id="18" name="Shape 14"/>
          <p:cNvSpPr/>
          <p:nvPr/>
        </p:nvSpPr>
        <p:spPr>
          <a:xfrm>
            <a:off x="3707249" y="4992767"/>
            <a:ext cx="595313" cy="595313"/>
          </a:xfrm>
          <a:prstGeom prst="roundRect">
            <a:avLst>
              <a:gd name="adj" fmla="val 153600"/>
            </a:avLst>
          </a:prstGeom>
          <a:solidFill>
            <a:srgbClr val="E6DED2">
              <a:alpha val="50000"/>
            </a:srgbClr>
          </a:solidFill>
          <a:ln/>
        </p:spPr>
      </p:sp>
      <p:pic>
        <p:nvPicPr>
          <p:cNvPr id="19" name="Image 2" descr="preencoded.png"/>
          <p:cNvPicPr>
            <a:picLocks noChangeAspect="1"/>
          </p:cNvPicPr>
          <p:nvPr/>
        </p:nvPicPr>
        <p:blipFill>
          <a:blip r:embed="rId5"/>
          <a:stretch>
            <a:fillRect/>
          </a:stretch>
        </p:blipFill>
        <p:spPr>
          <a:xfrm>
            <a:off x="3885843" y="5141595"/>
            <a:ext cx="238125" cy="297656"/>
          </a:xfrm>
          <a:prstGeom prst="rect">
            <a:avLst/>
          </a:prstGeom>
        </p:spPr>
      </p:pic>
      <p:sp>
        <p:nvSpPr>
          <p:cNvPr id="20" name="Text 15"/>
          <p:cNvSpPr/>
          <p:nvPr/>
        </p:nvSpPr>
        <p:spPr>
          <a:xfrm>
            <a:off x="1015008" y="5786557"/>
            <a:ext cx="2862024" cy="310158"/>
          </a:xfrm>
          <a:prstGeom prst="rect">
            <a:avLst/>
          </a:prstGeom>
          <a:noFill/>
          <a:ln/>
        </p:spPr>
        <p:txBody>
          <a:bodyPr wrap="none" lIns="0" tIns="0" rIns="0" bIns="0" rtlCol="0" anchor="t"/>
          <a:lstStyle/>
          <a:p>
            <a:pPr marL="0" indent="0" algn="l">
              <a:lnSpc>
                <a:spcPts val="2400"/>
              </a:lnSpc>
              <a:buNone/>
            </a:pPr>
            <a:r>
              <a:rPr lang="en-US" sz="1950" dirty="0">
                <a:solidFill>
                  <a:srgbClr val="4C4C4C"/>
                </a:solidFill>
                <a:latin typeface="Noto Serif Medium" pitchFamily="34" charset="0"/>
                <a:ea typeface="Noto Serif Medium" pitchFamily="34" charset="-122"/>
                <a:cs typeface="Noto Serif Medium" pitchFamily="34" charset="-120"/>
              </a:rPr>
              <a:t>Greater Reproducibility</a:t>
            </a:r>
            <a:endParaRPr lang="en-US" sz="1950" dirty="0"/>
          </a:p>
        </p:txBody>
      </p:sp>
      <p:sp>
        <p:nvSpPr>
          <p:cNvPr id="21" name="Text 16"/>
          <p:cNvSpPr/>
          <p:nvPr/>
        </p:nvSpPr>
        <p:spPr>
          <a:xfrm>
            <a:off x="1015008" y="6215777"/>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Noto Serif" pitchFamily="34" charset="0"/>
                <a:ea typeface="Noto Serif" pitchFamily="34" charset="-122"/>
                <a:cs typeface="Noto Serif" pitchFamily="34" charset="-120"/>
              </a:rPr>
              <a:t>Standardised methodologies enable consistent data preparation, ensuring research and model outcomes are repeatable.</a:t>
            </a:r>
            <a:endParaRPr lang="en-US" sz="1550" dirty="0"/>
          </a:p>
        </p:txBody>
      </p:sp>
      <p:sp>
        <p:nvSpPr>
          <p:cNvPr id="22" name="Shape 17"/>
          <p:cNvSpPr/>
          <p:nvPr/>
        </p:nvSpPr>
        <p:spPr>
          <a:xfrm>
            <a:off x="7414379" y="5290423"/>
            <a:ext cx="6422231" cy="2099191"/>
          </a:xfrm>
          <a:prstGeom prst="roundRect">
            <a:avLst>
              <a:gd name="adj" fmla="val 5227"/>
            </a:avLst>
          </a:prstGeom>
          <a:solidFill>
            <a:srgbClr val="FDFBF7"/>
          </a:solidFill>
          <a:ln/>
          <a:effectLst>
            <a:outerShdw dist="17780" dir="2700000" algn="bl" rotWithShape="0">
              <a:srgbClr val="E6DED2">
                <a:alpha val="100000"/>
              </a:srgbClr>
            </a:outerShdw>
          </a:effectLst>
        </p:spPr>
      </p:sp>
      <p:sp>
        <p:nvSpPr>
          <p:cNvPr id="23" name="Shape 18"/>
          <p:cNvSpPr/>
          <p:nvPr/>
        </p:nvSpPr>
        <p:spPr>
          <a:xfrm>
            <a:off x="7414379" y="5267563"/>
            <a:ext cx="6422231" cy="91440"/>
          </a:xfrm>
          <a:prstGeom prst="roundRect">
            <a:avLst>
              <a:gd name="adj" fmla="val 91163"/>
            </a:avLst>
          </a:prstGeom>
          <a:solidFill>
            <a:srgbClr val="E6DED2"/>
          </a:solidFill>
          <a:ln/>
        </p:spPr>
      </p:sp>
      <p:sp>
        <p:nvSpPr>
          <p:cNvPr id="24" name="Shape 19"/>
          <p:cNvSpPr/>
          <p:nvPr/>
        </p:nvSpPr>
        <p:spPr>
          <a:xfrm>
            <a:off x="10327838" y="4992767"/>
            <a:ext cx="595313" cy="595313"/>
          </a:xfrm>
          <a:prstGeom prst="roundRect">
            <a:avLst>
              <a:gd name="adj" fmla="val 153600"/>
            </a:avLst>
          </a:prstGeom>
          <a:solidFill>
            <a:srgbClr val="E6DED2">
              <a:alpha val="50000"/>
            </a:srgbClr>
          </a:solidFill>
          <a:ln/>
        </p:spPr>
      </p:sp>
      <p:pic>
        <p:nvPicPr>
          <p:cNvPr id="25" name="Image 3" descr="preencoded.png"/>
          <p:cNvPicPr>
            <a:picLocks noChangeAspect="1"/>
          </p:cNvPicPr>
          <p:nvPr/>
        </p:nvPicPr>
        <p:blipFill>
          <a:blip r:embed="rId6"/>
          <a:stretch>
            <a:fillRect/>
          </a:stretch>
        </p:blipFill>
        <p:spPr>
          <a:xfrm>
            <a:off x="10506432" y="5141595"/>
            <a:ext cx="238125" cy="297656"/>
          </a:xfrm>
          <a:prstGeom prst="rect">
            <a:avLst/>
          </a:prstGeom>
        </p:spPr>
      </p:pic>
      <p:sp>
        <p:nvSpPr>
          <p:cNvPr id="26" name="Text 20"/>
          <p:cNvSpPr/>
          <p:nvPr/>
        </p:nvSpPr>
        <p:spPr>
          <a:xfrm>
            <a:off x="7635597" y="5786557"/>
            <a:ext cx="3212187" cy="310158"/>
          </a:xfrm>
          <a:prstGeom prst="rect">
            <a:avLst/>
          </a:prstGeom>
          <a:noFill/>
          <a:ln/>
        </p:spPr>
        <p:txBody>
          <a:bodyPr wrap="none" lIns="0" tIns="0" rIns="0" bIns="0" rtlCol="0" anchor="t"/>
          <a:lstStyle/>
          <a:p>
            <a:pPr marL="0" indent="0" algn="l">
              <a:lnSpc>
                <a:spcPts val="2400"/>
              </a:lnSpc>
              <a:buNone/>
            </a:pPr>
            <a:r>
              <a:rPr lang="en-US" sz="1950" dirty="0">
                <a:solidFill>
                  <a:srgbClr val="4C4C4C"/>
                </a:solidFill>
                <a:latin typeface="Noto Serif Medium" pitchFamily="34" charset="0"/>
                <a:ea typeface="Noto Serif Medium" pitchFamily="34" charset="-122"/>
                <a:cs typeface="Noto Serif Medium" pitchFamily="34" charset="-120"/>
              </a:rPr>
              <a:t>Informed Decision-Making</a:t>
            </a:r>
            <a:endParaRPr lang="en-US" sz="1950" dirty="0"/>
          </a:p>
        </p:txBody>
      </p:sp>
      <p:sp>
        <p:nvSpPr>
          <p:cNvPr id="27" name="Text 21"/>
          <p:cNvSpPr/>
          <p:nvPr/>
        </p:nvSpPr>
        <p:spPr>
          <a:xfrm>
            <a:off x="7635597" y="6215777"/>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Noto Serif" pitchFamily="34" charset="0"/>
                <a:ea typeface="Noto Serif" pitchFamily="34" charset="-122"/>
                <a:cs typeface="Noto Serif" pitchFamily="34" charset="-120"/>
              </a:rPr>
              <a:t>High-quality data supports better clinical and operational decisions, improving patient care and resource allocation.</a:t>
            </a:r>
            <a:endParaRPr lang="en-US" sz="1550" dirty="0"/>
          </a:p>
        </p:txBody>
      </p:sp>
      <p:sp>
        <p:nvSpPr>
          <p:cNvPr id="28" name="Rectangle 27">
            <a:extLst>
              <a:ext uri="{FF2B5EF4-FFF2-40B4-BE49-F238E27FC236}">
                <a16:creationId xmlns:a16="http://schemas.microsoft.com/office/drawing/2014/main" id="{EBD66E2D-38C6-F61F-D68F-E6D8335DD11F}"/>
              </a:ext>
            </a:extLst>
          </p:cNvPr>
          <p:cNvSpPr/>
          <p:nvPr/>
        </p:nvSpPr>
        <p:spPr>
          <a:xfrm>
            <a:off x="0" y="7694341"/>
            <a:ext cx="14630400" cy="535259"/>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3186946"/>
            <a:ext cx="9923621" cy="1240393"/>
          </a:xfrm>
          <a:prstGeom prst="rect">
            <a:avLst/>
          </a:prstGeom>
          <a:noFill/>
          <a:ln/>
        </p:spPr>
        <p:txBody>
          <a:bodyPr wrap="none" lIns="0" tIns="0" rIns="0" bIns="0" rtlCol="0" anchor="t"/>
          <a:lstStyle/>
          <a:p>
            <a:pPr marL="0" indent="0" algn="l">
              <a:lnSpc>
                <a:spcPts val="9750"/>
              </a:lnSpc>
              <a:buNone/>
            </a:pPr>
            <a:r>
              <a:rPr lang="en-US" sz="7800" dirty="0">
                <a:solidFill>
                  <a:srgbClr val="3A3A3A"/>
                </a:solidFill>
                <a:latin typeface="Noto Serif Medium" pitchFamily="34" charset="0"/>
                <a:ea typeface="Noto Serif Medium" pitchFamily="34" charset="-122"/>
                <a:cs typeface="Noto Serif Medium" pitchFamily="34" charset="-120"/>
              </a:rPr>
              <a:t>                  Thank You</a:t>
            </a:r>
            <a:endParaRPr lang="en-US" sz="7800" dirty="0"/>
          </a:p>
        </p:txBody>
      </p:sp>
      <p:sp>
        <p:nvSpPr>
          <p:cNvPr id="3" name="Text 1"/>
          <p:cNvSpPr/>
          <p:nvPr/>
        </p:nvSpPr>
        <p:spPr>
          <a:xfrm>
            <a:off x="793790" y="4724995"/>
            <a:ext cx="1304282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5" name="Rectangle 4">
            <a:extLst>
              <a:ext uri="{FF2B5EF4-FFF2-40B4-BE49-F238E27FC236}">
                <a16:creationId xmlns:a16="http://schemas.microsoft.com/office/drawing/2014/main" id="{8821AE19-1048-2D88-DB26-8E4C9591DFB4}"/>
              </a:ext>
            </a:extLst>
          </p:cNvPr>
          <p:cNvSpPr/>
          <p:nvPr/>
        </p:nvSpPr>
        <p:spPr>
          <a:xfrm>
            <a:off x="0" y="7672039"/>
            <a:ext cx="14630400" cy="557561"/>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46478"/>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3A3A3A"/>
                </a:solidFill>
                <a:latin typeface="Noto Serif Medium" pitchFamily="34" charset="0"/>
                <a:ea typeface="Noto Serif Medium" pitchFamily="34" charset="-122"/>
                <a:cs typeface="Noto Serif Medium" pitchFamily="34" charset="-120"/>
              </a:rPr>
              <a:t>Project Introduction</a:t>
            </a:r>
            <a:endParaRPr lang="en-US" sz="3900" dirty="0"/>
          </a:p>
        </p:txBody>
      </p:sp>
      <p:sp>
        <p:nvSpPr>
          <p:cNvPr id="3" name="Text 1"/>
          <p:cNvSpPr/>
          <p:nvPr/>
        </p:nvSpPr>
        <p:spPr>
          <a:xfrm>
            <a:off x="793790" y="2462570"/>
            <a:ext cx="3975497" cy="372070"/>
          </a:xfrm>
          <a:prstGeom prst="rect">
            <a:avLst/>
          </a:prstGeom>
          <a:noFill/>
          <a:ln/>
        </p:spPr>
        <p:txBody>
          <a:bodyPr wrap="none" lIns="0" tIns="0" rIns="0" bIns="0" rtlCol="0" anchor="t"/>
          <a:lstStyle/>
          <a:p>
            <a:pPr marL="0" indent="0" algn="l">
              <a:lnSpc>
                <a:spcPts val="2900"/>
              </a:lnSpc>
              <a:buNone/>
            </a:pPr>
            <a:r>
              <a:rPr lang="en-US" sz="2300" dirty="0">
                <a:solidFill>
                  <a:srgbClr val="3A3A3A"/>
                </a:solidFill>
                <a:latin typeface="Noto Serif Medium" pitchFamily="34" charset="0"/>
                <a:ea typeface="Noto Serif Medium" pitchFamily="34" charset="-122"/>
                <a:cs typeface="Noto Serif Medium" pitchFamily="34" charset="-120"/>
              </a:rPr>
              <a:t>Healthcare Data Challenges</a:t>
            </a:r>
            <a:endParaRPr lang="en-US" sz="2300" dirty="0"/>
          </a:p>
        </p:txBody>
      </p:sp>
      <p:sp>
        <p:nvSpPr>
          <p:cNvPr id="4" name="Text 2"/>
          <p:cNvSpPr/>
          <p:nvPr/>
        </p:nvSpPr>
        <p:spPr>
          <a:xfrm>
            <a:off x="793790" y="3032998"/>
            <a:ext cx="6279356" cy="1905238"/>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Noto Serif" pitchFamily="34" charset="0"/>
                <a:ea typeface="Noto Serif" pitchFamily="34" charset="-122"/>
                <a:cs typeface="Noto Serif" pitchFamily="34" charset="-120"/>
              </a:rPr>
              <a:t>Our project addresses the fundamental challenge of working with raw healthcare datasets that typically contain patient demographics, admission and discharge records, diagnostic information, and billing details. These datasets, whilst rich in clinical information, often arrive in formats that are unsuitable for direct analysis or machine learning applications.</a:t>
            </a:r>
            <a:endParaRPr lang="en-US" sz="1550" dirty="0"/>
          </a:p>
        </p:txBody>
      </p:sp>
      <p:sp>
        <p:nvSpPr>
          <p:cNvPr id="5" name="Text 3"/>
          <p:cNvSpPr/>
          <p:nvPr/>
        </p:nvSpPr>
        <p:spPr>
          <a:xfrm>
            <a:off x="793790" y="5116830"/>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Noto Serif" pitchFamily="34" charset="0"/>
                <a:ea typeface="Noto Serif" pitchFamily="34" charset="-122"/>
                <a:cs typeface="Noto Serif" pitchFamily="34" charset="-120"/>
              </a:rPr>
              <a:t>The preprocessing pipeline we've developed transforms these complex, often inconsistent datasets into clean, structured formats that enable robust statistical analysis and predictive modelling capabilities essential for healthcare data science applications.</a:t>
            </a:r>
            <a:endParaRPr lang="en-US" sz="1550" dirty="0"/>
          </a:p>
        </p:txBody>
      </p:sp>
      <p:sp>
        <p:nvSpPr>
          <p:cNvPr id="6" name="Shape 4"/>
          <p:cNvSpPr/>
          <p:nvPr/>
        </p:nvSpPr>
        <p:spPr>
          <a:xfrm>
            <a:off x="7564874" y="2487454"/>
            <a:ext cx="6279356" cy="1873091"/>
          </a:xfrm>
          <a:prstGeom prst="roundRect">
            <a:avLst>
              <a:gd name="adj" fmla="val 4450"/>
            </a:avLst>
          </a:prstGeom>
          <a:solidFill>
            <a:srgbClr val="E6DED2">
              <a:alpha val="50000"/>
            </a:srgbClr>
          </a:solidFill>
          <a:ln w="7620">
            <a:solidFill>
              <a:srgbClr val="CCC4B8"/>
            </a:solidFill>
            <a:prstDash val="solid"/>
          </a:ln>
          <a:effectLst>
            <a:outerShdw dist="17780" dir="2700000" algn="bl" rotWithShape="0">
              <a:srgbClr val="CCC4B8">
                <a:alpha val="100000"/>
              </a:srgbClr>
            </a:outerShdw>
          </a:effectLst>
        </p:spPr>
      </p:sp>
      <p:sp>
        <p:nvSpPr>
          <p:cNvPr id="7" name="Text 5"/>
          <p:cNvSpPr/>
          <p:nvPr/>
        </p:nvSpPr>
        <p:spPr>
          <a:xfrm>
            <a:off x="9464040" y="2693432"/>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000000"/>
                </a:solidFill>
                <a:latin typeface="Noto Serif Medium" pitchFamily="34" charset="0"/>
                <a:ea typeface="Noto Serif Medium" pitchFamily="34" charset="-122"/>
                <a:cs typeface="Noto Serif Medium" pitchFamily="34" charset="-120"/>
              </a:rPr>
              <a:t>Data Quality Issues</a:t>
            </a:r>
            <a:endParaRPr lang="en-US" sz="1950" dirty="0"/>
          </a:p>
        </p:txBody>
      </p:sp>
      <p:sp>
        <p:nvSpPr>
          <p:cNvPr id="8" name="Text 6"/>
          <p:cNvSpPr/>
          <p:nvPr/>
        </p:nvSpPr>
        <p:spPr>
          <a:xfrm>
            <a:off x="7770852" y="3201948"/>
            <a:ext cx="5867400" cy="952619"/>
          </a:xfrm>
          <a:prstGeom prst="rect">
            <a:avLst/>
          </a:prstGeom>
          <a:noFill/>
          <a:ln/>
        </p:spPr>
        <p:txBody>
          <a:bodyPr wrap="square" lIns="0" tIns="0" rIns="0" bIns="0" rtlCol="0" anchor="t"/>
          <a:lstStyle/>
          <a:p>
            <a:pPr marL="0" indent="0" algn="ctr">
              <a:lnSpc>
                <a:spcPts val="2500"/>
              </a:lnSpc>
              <a:buNone/>
            </a:pPr>
            <a:r>
              <a:rPr lang="en-US" sz="1550" dirty="0">
                <a:solidFill>
                  <a:srgbClr val="000000"/>
                </a:solidFill>
                <a:latin typeface="Noto Serif" pitchFamily="34" charset="0"/>
                <a:ea typeface="Noto Serif" pitchFamily="34" charset="-122"/>
                <a:cs typeface="Noto Serif" pitchFamily="34" charset="-120"/>
              </a:rPr>
              <a:t>Raw healthcare data is frequently incomplete, containing missing values, inconsistent formatting, and categorical variables that require systematic encoding</a:t>
            </a:r>
            <a:endParaRPr lang="en-US" sz="1550" dirty="0"/>
          </a:p>
        </p:txBody>
      </p:sp>
      <p:sp>
        <p:nvSpPr>
          <p:cNvPr id="9" name="Shape 7"/>
          <p:cNvSpPr/>
          <p:nvPr/>
        </p:nvSpPr>
        <p:spPr>
          <a:xfrm>
            <a:off x="7564874" y="4558903"/>
            <a:ext cx="6279356" cy="1873091"/>
          </a:xfrm>
          <a:prstGeom prst="roundRect">
            <a:avLst>
              <a:gd name="adj" fmla="val 4450"/>
            </a:avLst>
          </a:prstGeom>
          <a:solidFill>
            <a:srgbClr val="E6DED2">
              <a:alpha val="50000"/>
            </a:srgbClr>
          </a:solidFill>
          <a:ln w="7620">
            <a:solidFill>
              <a:srgbClr val="CCC4B8"/>
            </a:solidFill>
            <a:prstDash val="solid"/>
          </a:ln>
          <a:effectLst>
            <a:outerShdw dist="17780" dir="2700000" algn="bl" rotWithShape="0">
              <a:srgbClr val="CCC4B8">
                <a:alpha val="100000"/>
              </a:srgbClr>
            </a:outerShdw>
          </a:effectLst>
        </p:spPr>
      </p:sp>
      <p:sp>
        <p:nvSpPr>
          <p:cNvPr id="10" name="Text 8"/>
          <p:cNvSpPr/>
          <p:nvPr/>
        </p:nvSpPr>
        <p:spPr>
          <a:xfrm>
            <a:off x="9320451" y="4764881"/>
            <a:ext cx="2768084" cy="310158"/>
          </a:xfrm>
          <a:prstGeom prst="rect">
            <a:avLst/>
          </a:prstGeom>
          <a:noFill/>
          <a:ln/>
        </p:spPr>
        <p:txBody>
          <a:bodyPr wrap="none" lIns="0" tIns="0" rIns="0" bIns="0" rtlCol="0" anchor="t"/>
          <a:lstStyle/>
          <a:p>
            <a:pPr marL="0" indent="0" algn="ctr">
              <a:lnSpc>
                <a:spcPts val="2400"/>
              </a:lnSpc>
              <a:buNone/>
            </a:pPr>
            <a:r>
              <a:rPr lang="en-US" sz="1950" dirty="0">
                <a:solidFill>
                  <a:srgbClr val="000000"/>
                </a:solidFill>
                <a:latin typeface="Noto Serif Medium" pitchFamily="34" charset="0"/>
                <a:ea typeface="Noto Serif Medium" pitchFamily="34" charset="-122"/>
                <a:cs typeface="Noto Serif Medium" pitchFamily="34" charset="-120"/>
              </a:rPr>
              <a:t>Analysis Requirements</a:t>
            </a:r>
            <a:endParaRPr lang="en-US" sz="1950" dirty="0"/>
          </a:p>
        </p:txBody>
      </p:sp>
      <p:sp>
        <p:nvSpPr>
          <p:cNvPr id="11" name="Text 9"/>
          <p:cNvSpPr/>
          <p:nvPr/>
        </p:nvSpPr>
        <p:spPr>
          <a:xfrm>
            <a:off x="7770852" y="5273397"/>
            <a:ext cx="5867400" cy="952619"/>
          </a:xfrm>
          <a:prstGeom prst="rect">
            <a:avLst/>
          </a:prstGeom>
          <a:noFill/>
          <a:ln/>
        </p:spPr>
        <p:txBody>
          <a:bodyPr wrap="square" lIns="0" tIns="0" rIns="0" bIns="0" rtlCol="0" anchor="t"/>
          <a:lstStyle/>
          <a:p>
            <a:pPr marL="0" indent="0" algn="ctr">
              <a:lnSpc>
                <a:spcPts val="2500"/>
              </a:lnSpc>
              <a:buNone/>
            </a:pPr>
            <a:r>
              <a:rPr lang="en-US" sz="1550" dirty="0">
                <a:solidFill>
                  <a:srgbClr val="000000"/>
                </a:solidFill>
                <a:latin typeface="Noto Serif" pitchFamily="34" charset="0"/>
                <a:ea typeface="Noto Serif" pitchFamily="34" charset="-122"/>
                <a:cs typeface="Noto Serif" pitchFamily="34" charset="-120"/>
              </a:rPr>
              <a:t>Machine learning models require clean, numerical data with proper feature encoding to generate accurate predictions and meaningful insights</a:t>
            </a:r>
            <a:endParaRPr lang="en-US" sz="1550" dirty="0"/>
          </a:p>
        </p:txBody>
      </p:sp>
      <p:sp>
        <p:nvSpPr>
          <p:cNvPr id="12" name="Rectangle 11">
            <a:extLst>
              <a:ext uri="{FF2B5EF4-FFF2-40B4-BE49-F238E27FC236}">
                <a16:creationId xmlns:a16="http://schemas.microsoft.com/office/drawing/2014/main" id="{48AC2826-7937-4AB9-287A-C6AAA570CD77}"/>
              </a:ext>
            </a:extLst>
          </p:cNvPr>
          <p:cNvSpPr/>
          <p:nvPr/>
        </p:nvSpPr>
        <p:spPr>
          <a:xfrm>
            <a:off x="1" y="7482468"/>
            <a:ext cx="14630399" cy="747132"/>
          </a:xfrm>
          <a:prstGeom prst="rect">
            <a:avLst/>
          </a:prstGeom>
          <a:solidFill>
            <a:schemeClr val="bg1">
              <a:lumMod val="95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FF9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33901"/>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3A3A3A"/>
                </a:solidFill>
                <a:latin typeface="Noto Serif Medium" pitchFamily="34" charset="0"/>
                <a:ea typeface="Noto Serif Medium" pitchFamily="34" charset="-122"/>
                <a:cs typeface="Noto Serif Medium" pitchFamily="34" charset="-120"/>
              </a:rPr>
              <a:t>Project Objectives</a:t>
            </a:r>
            <a:endParaRPr lang="en-US" sz="3900" dirty="0"/>
          </a:p>
        </p:txBody>
      </p:sp>
      <p:pic>
        <p:nvPicPr>
          <p:cNvPr id="3" name="Image 0" descr="preencoded.png"/>
          <p:cNvPicPr>
            <a:picLocks noChangeAspect="1"/>
          </p:cNvPicPr>
          <p:nvPr/>
        </p:nvPicPr>
        <p:blipFill>
          <a:blip r:embed="rId3"/>
          <a:stretch>
            <a:fillRect/>
          </a:stretch>
        </p:blipFill>
        <p:spPr>
          <a:xfrm>
            <a:off x="793790" y="1651635"/>
            <a:ext cx="992267" cy="1461016"/>
          </a:xfrm>
          <a:prstGeom prst="rect">
            <a:avLst/>
          </a:prstGeom>
        </p:spPr>
      </p:pic>
      <p:sp>
        <p:nvSpPr>
          <p:cNvPr id="4" name="Text 1"/>
          <p:cNvSpPr/>
          <p:nvPr/>
        </p:nvSpPr>
        <p:spPr>
          <a:xfrm>
            <a:off x="1984415" y="1849993"/>
            <a:ext cx="2529245" cy="310158"/>
          </a:xfrm>
          <a:prstGeom prst="rect">
            <a:avLst/>
          </a:prstGeom>
          <a:noFill/>
          <a:ln/>
        </p:spPr>
        <p:txBody>
          <a:bodyPr wrap="none" lIns="0" tIns="0" rIns="0" bIns="0" rtlCol="0" anchor="t"/>
          <a:lstStyle/>
          <a:p>
            <a:pPr marL="0" indent="0" algn="l">
              <a:lnSpc>
                <a:spcPts val="2400"/>
              </a:lnSpc>
              <a:buNone/>
            </a:pPr>
            <a:r>
              <a:rPr lang="en-US" sz="1950" dirty="0">
                <a:solidFill>
                  <a:srgbClr val="4C4C4C"/>
                </a:solidFill>
                <a:latin typeface="Noto Serif Medium" pitchFamily="34" charset="0"/>
                <a:ea typeface="Noto Serif Medium" pitchFamily="34" charset="-122"/>
                <a:cs typeface="Noto Serif Medium" pitchFamily="34" charset="-120"/>
              </a:rPr>
              <a:t>Data Transformation</a:t>
            </a:r>
            <a:endParaRPr lang="en-US" sz="1950" dirty="0"/>
          </a:p>
        </p:txBody>
      </p:sp>
      <p:sp>
        <p:nvSpPr>
          <p:cNvPr id="5" name="Text 2"/>
          <p:cNvSpPr/>
          <p:nvPr/>
        </p:nvSpPr>
        <p:spPr>
          <a:xfrm>
            <a:off x="1984415" y="2279213"/>
            <a:ext cx="11852196" cy="635079"/>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Noto Serif" pitchFamily="34" charset="0"/>
                <a:ea typeface="Noto Serif" pitchFamily="34" charset="-122"/>
                <a:cs typeface="Noto Serif" pitchFamily="34" charset="-120"/>
              </a:rPr>
              <a:t>Convert raw healthcare datasets into clean, structured formats suitable for analysis. This involves standardising data types, formats, and ensuring consistency across all records in the dataset.</a:t>
            </a:r>
            <a:endParaRPr lang="en-US" sz="1550" dirty="0"/>
          </a:p>
        </p:txBody>
      </p:sp>
      <p:pic>
        <p:nvPicPr>
          <p:cNvPr id="6" name="Image 1" descr="preencoded.png"/>
          <p:cNvPicPr>
            <a:picLocks noChangeAspect="1"/>
          </p:cNvPicPr>
          <p:nvPr/>
        </p:nvPicPr>
        <p:blipFill>
          <a:blip r:embed="rId4"/>
          <a:stretch>
            <a:fillRect/>
          </a:stretch>
        </p:blipFill>
        <p:spPr>
          <a:xfrm>
            <a:off x="793790" y="3112651"/>
            <a:ext cx="992267" cy="1461016"/>
          </a:xfrm>
          <a:prstGeom prst="rect">
            <a:avLst/>
          </a:prstGeom>
        </p:spPr>
      </p:pic>
      <p:sp>
        <p:nvSpPr>
          <p:cNvPr id="7" name="Text 3"/>
          <p:cNvSpPr/>
          <p:nvPr/>
        </p:nvSpPr>
        <p:spPr>
          <a:xfrm>
            <a:off x="1984415" y="3311009"/>
            <a:ext cx="3235285" cy="310158"/>
          </a:xfrm>
          <a:prstGeom prst="rect">
            <a:avLst/>
          </a:prstGeom>
          <a:noFill/>
          <a:ln/>
        </p:spPr>
        <p:txBody>
          <a:bodyPr wrap="none" lIns="0" tIns="0" rIns="0" bIns="0" rtlCol="0" anchor="t"/>
          <a:lstStyle/>
          <a:p>
            <a:pPr marL="0" indent="0" algn="l">
              <a:lnSpc>
                <a:spcPts val="2400"/>
              </a:lnSpc>
              <a:buNone/>
            </a:pPr>
            <a:r>
              <a:rPr lang="en-US" sz="1950" dirty="0">
                <a:solidFill>
                  <a:srgbClr val="4C4C4C"/>
                </a:solidFill>
                <a:latin typeface="Noto Serif Medium" pitchFamily="34" charset="0"/>
                <a:ea typeface="Noto Serif Medium" pitchFamily="34" charset="-122"/>
                <a:cs typeface="Noto Serif Medium" pitchFamily="34" charset="-120"/>
              </a:rPr>
              <a:t>Data Quality Enhancement</a:t>
            </a:r>
            <a:endParaRPr lang="en-US" sz="1950" dirty="0"/>
          </a:p>
        </p:txBody>
      </p:sp>
      <p:sp>
        <p:nvSpPr>
          <p:cNvPr id="8" name="Text 4"/>
          <p:cNvSpPr/>
          <p:nvPr/>
        </p:nvSpPr>
        <p:spPr>
          <a:xfrm>
            <a:off x="1984415" y="3740229"/>
            <a:ext cx="11852196" cy="635079"/>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Noto Serif" pitchFamily="34" charset="0"/>
                <a:ea typeface="Noto Serif" pitchFamily="34" charset="-122"/>
                <a:cs typeface="Noto Serif" pitchFamily="34" charset="-120"/>
              </a:rPr>
              <a:t>Systematically handle missing values through appropriate imputation strategies, perform categorical variable encoding, and convert date fields into standardised datetime formats for temporal analysis.</a:t>
            </a:r>
            <a:endParaRPr lang="en-US" sz="1550" dirty="0"/>
          </a:p>
        </p:txBody>
      </p:sp>
      <p:pic>
        <p:nvPicPr>
          <p:cNvPr id="9" name="Image 2" descr="preencoded.png"/>
          <p:cNvPicPr>
            <a:picLocks noChangeAspect="1"/>
          </p:cNvPicPr>
          <p:nvPr/>
        </p:nvPicPr>
        <p:blipFill>
          <a:blip r:embed="rId5"/>
          <a:stretch>
            <a:fillRect/>
          </a:stretch>
        </p:blipFill>
        <p:spPr>
          <a:xfrm>
            <a:off x="793790" y="4573667"/>
            <a:ext cx="992267" cy="1461016"/>
          </a:xfrm>
          <a:prstGeom prst="rect">
            <a:avLst/>
          </a:prstGeom>
        </p:spPr>
      </p:pic>
      <p:sp>
        <p:nvSpPr>
          <p:cNvPr id="10" name="Text 5"/>
          <p:cNvSpPr/>
          <p:nvPr/>
        </p:nvSpPr>
        <p:spPr>
          <a:xfrm>
            <a:off x="1984415" y="477202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C4C4C"/>
                </a:solidFill>
                <a:latin typeface="Noto Serif Medium" pitchFamily="34" charset="0"/>
                <a:ea typeface="Noto Serif Medium" pitchFamily="34" charset="-122"/>
                <a:cs typeface="Noto Serif Medium" pitchFamily="34" charset="-120"/>
              </a:rPr>
              <a:t>ML Preparation</a:t>
            </a:r>
            <a:endParaRPr lang="en-US" sz="1950" dirty="0"/>
          </a:p>
        </p:txBody>
      </p:sp>
      <p:sp>
        <p:nvSpPr>
          <p:cNvPr id="11" name="Text 6"/>
          <p:cNvSpPr/>
          <p:nvPr/>
        </p:nvSpPr>
        <p:spPr>
          <a:xfrm>
            <a:off x="1984415" y="5201245"/>
            <a:ext cx="11852196" cy="635079"/>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Noto Serif" pitchFamily="34" charset="0"/>
                <a:ea typeface="Noto Serif" pitchFamily="34" charset="-122"/>
                <a:cs typeface="Noto Serif" pitchFamily="34" charset="-120"/>
              </a:rPr>
              <a:t>Prepare the dataset for machine learning applications by implementing proper train-test splitting methodologies, ensuring data integrity, and creating reproducible preprocessing pipelines.</a:t>
            </a:r>
            <a:endParaRPr lang="en-US" sz="1550" dirty="0"/>
          </a:p>
        </p:txBody>
      </p:sp>
      <p:pic>
        <p:nvPicPr>
          <p:cNvPr id="12" name="Image 3" descr="preencoded.png"/>
          <p:cNvPicPr>
            <a:picLocks noChangeAspect="1"/>
          </p:cNvPicPr>
          <p:nvPr/>
        </p:nvPicPr>
        <p:blipFill>
          <a:blip r:embed="rId6"/>
          <a:stretch>
            <a:fillRect/>
          </a:stretch>
        </p:blipFill>
        <p:spPr>
          <a:xfrm>
            <a:off x="793790" y="6034683"/>
            <a:ext cx="992267" cy="1461016"/>
          </a:xfrm>
          <a:prstGeom prst="rect">
            <a:avLst/>
          </a:prstGeom>
        </p:spPr>
      </p:pic>
      <p:sp>
        <p:nvSpPr>
          <p:cNvPr id="13" name="Text 7"/>
          <p:cNvSpPr/>
          <p:nvPr/>
        </p:nvSpPr>
        <p:spPr>
          <a:xfrm>
            <a:off x="1984415" y="6233041"/>
            <a:ext cx="2481620" cy="310158"/>
          </a:xfrm>
          <a:prstGeom prst="rect">
            <a:avLst/>
          </a:prstGeom>
          <a:noFill/>
          <a:ln/>
        </p:spPr>
        <p:txBody>
          <a:bodyPr wrap="none" lIns="0" tIns="0" rIns="0" bIns="0" rtlCol="0" anchor="t"/>
          <a:lstStyle/>
          <a:p>
            <a:pPr marL="0" indent="0" algn="l">
              <a:lnSpc>
                <a:spcPts val="2400"/>
              </a:lnSpc>
              <a:buNone/>
            </a:pPr>
            <a:r>
              <a:rPr lang="en-US" sz="1950" dirty="0">
                <a:solidFill>
                  <a:srgbClr val="4C4C4C"/>
                </a:solidFill>
                <a:latin typeface="Noto Serif Medium" pitchFamily="34" charset="0"/>
                <a:ea typeface="Noto Serif Medium" pitchFamily="34" charset="-122"/>
                <a:cs typeface="Noto Serif Medium" pitchFamily="34" charset="-120"/>
              </a:rPr>
              <a:t>Output Management</a:t>
            </a:r>
            <a:endParaRPr lang="en-US" sz="1950" dirty="0"/>
          </a:p>
        </p:txBody>
      </p:sp>
      <p:sp>
        <p:nvSpPr>
          <p:cNvPr id="14" name="Text 8"/>
          <p:cNvSpPr/>
          <p:nvPr/>
        </p:nvSpPr>
        <p:spPr>
          <a:xfrm>
            <a:off x="1984415" y="6662261"/>
            <a:ext cx="11852196" cy="635079"/>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Noto Serif" pitchFamily="34" charset="0"/>
                <a:ea typeface="Noto Serif" pitchFamily="34" charset="-122"/>
                <a:cs typeface="Noto Serif" pitchFamily="34" charset="-120"/>
              </a:rPr>
              <a:t>Generate clean, processed datasets saved in appropriate formats for future research applications, model training, and validation processes within healthcare analytics workflows.</a:t>
            </a:r>
            <a:endParaRPr lang="en-US" sz="1550" dirty="0"/>
          </a:p>
        </p:txBody>
      </p:sp>
      <p:sp>
        <p:nvSpPr>
          <p:cNvPr id="16" name="Rectangle 15">
            <a:extLst>
              <a:ext uri="{FF2B5EF4-FFF2-40B4-BE49-F238E27FC236}">
                <a16:creationId xmlns:a16="http://schemas.microsoft.com/office/drawing/2014/main" id="{7B11654B-5134-5624-3621-E7D5B3A0EF02}"/>
              </a:ext>
            </a:extLst>
          </p:cNvPr>
          <p:cNvSpPr/>
          <p:nvPr/>
        </p:nvSpPr>
        <p:spPr>
          <a:xfrm>
            <a:off x="0" y="7614761"/>
            <a:ext cx="14630400" cy="706875"/>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9725" y="453628"/>
            <a:ext cx="5938599" cy="515303"/>
          </a:xfrm>
          <a:prstGeom prst="rect">
            <a:avLst/>
          </a:prstGeom>
          <a:noFill/>
          <a:ln/>
        </p:spPr>
        <p:txBody>
          <a:bodyPr wrap="none" lIns="0" tIns="0" rIns="0" bIns="0" rtlCol="0" anchor="t"/>
          <a:lstStyle/>
          <a:p>
            <a:pPr marL="0" indent="0" algn="l">
              <a:lnSpc>
                <a:spcPts val="4050"/>
              </a:lnSpc>
              <a:buNone/>
            </a:pPr>
            <a:r>
              <a:rPr lang="en-US" sz="3200" dirty="0">
                <a:solidFill>
                  <a:srgbClr val="3A3A3A"/>
                </a:solidFill>
                <a:latin typeface="Noto Serif Medium" pitchFamily="34" charset="0"/>
                <a:ea typeface="Noto Serif Medium" pitchFamily="34" charset="-122"/>
                <a:cs typeface="Noto Serif Medium" pitchFamily="34" charset="-120"/>
              </a:rPr>
              <a:t>Team Roles &amp; Responsibilities</a:t>
            </a:r>
            <a:endParaRPr lang="en-US" sz="3200" dirty="0"/>
          </a:p>
        </p:txBody>
      </p:sp>
      <p:sp>
        <p:nvSpPr>
          <p:cNvPr id="3" name="Shape 1"/>
          <p:cNvSpPr/>
          <p:nvPr/>
        </p:nvSpPr>
        <p:spPr>
          <a:xfrm>
            <a:off x="659725" y="1298734"/>
            <a:ext cx="6572964" cy="3288030"/>
          </a:xfrm>
          <a:prstGeom prst="roundRect">
            <a:avLst>
              <a:gd name="adj" fmla="val 2107"/>
            </a:avLst>
          </a:prstGeom>
          <a:solidFill>
            <a:srgbClr val="FDFBF7"/>
          </a:solidFill>
          <a:ln w="22860">
            <a:solidFill>
              <a:srgbClr val="E6DED2"/>
            </a:solidFill>
            <a:prstDash val="solid"/>
          </a:ln>
          <a:effectLst>
            <a:outerShdw dist="15240" dir="2700000" algn="bl" rotWithShape="0">
              <a:srgbClr val="E6DED2">
                <a:alpha val="100000"/>
              </a:srgbClr>
            </a:outerShdw>
          </a:effectLst>
        </p:spPr>
      </p:sp>
      <p:sp>
        <p:nvSpPr>
          <p:cNvPr id="4" name="Shape 2"/>
          <p:cNvSpPr/>
          <p:nvPr/>
        </p:nvSpPr>
        <p:spPr>
          <a:xfrm>
            <a:off x="682585" y="1321594"/>
            <a:ext cx="6527244" cy="494705"/>
          </a:xfrm>
          <a:prstGeom prst="roundRect">
            <a:avLst>
              <a:gd name="adj" fmla="val 8458"/>
            </a:avLst>
          </a:prstGeom>
          <a:solidFill>
            <a:srgbClr val="E6DED2">
              <a:alpha val="50000"/>
            </a:srgbClr>
          </a:solidFill>
          <a:ln/>
          <a:effectLst>
            <a:outerShdw dist="15240" dir="2700000" algn="bl" rotWithShape="0">
              <a:srgbClr val="CCC4B8">
                <a:alpha val="100000"/>
              </a:srgbClr>
            </a:outerShdw>
          </a:effectLst>
        </p:spPr>
      </p:sp>
      <p:sp>
        <p:nvSpPr>
          <p:cNvPr id="5" name="Text 3"/>
          <p:cNvSpPr/>
          <p:nvPr/>
        </p:nvSpPr>
        <p:spPr>
          <a:xfrm>
            <a:off x="3822502" y="1410533"/>
            <a:ext cx="247293" cy="309205"/>
          </a:xfrm>
          <a:prstGeom prst="rect">
            <a:avLst/>
          </a:prstGeom>
          <a:noFill/>
          <a:ln/>
        </p:spPr>
        <p:txBody>
          <a:bodyPr wrap="none" lIns="0" tIns="0" rIns="0" bIns="0" rtlCol="0" anchor="t"/>
          <a:lstStyle/>
          <a:p>
            <a:pPr marL="0" indent="0" algn="l">
              <a:lnSpc>
                <a:spcPts val="1900"/>
              </a:lnSpc>
              <a:buNone/>
            </a:pPr>
            <a:r>
              <a:rPr lang="en-US" sz="1900" dirty="0">
                <a:solidFill>
                  <a:srgbClr val="000000"/>
                </a:solidFill>
                <a:latin typeface="Noto Serif Medium" pitchFamily="34" charset="0"/>
                <a:ea typeface="Noto Serif Medium" pitchFamily="34" charset="-122"/>
                <a:cs typeface="Noto Serif Medium" pitchFamily="34" charset="-120"/>
              </a:rPr>
              <a:t>1</a:t>
            </a:r>
            <a:endParaRPr lang="en-US" sz="1900" dirty="0"/>
          </a:p>
        </p:txBody>
      </p:sp>
      <p:sp>
        <p:nvSpPr>
          <p:cNvPr id="6" name="Text 4"/>
          <p:cNvSpPr/>
          <p:nvPr/>
        </p:nvSpPr>
        <p:spPr>
          <a:xfrm>
            <a:off x="847487" y="1981200"/>
            <a:ext cx="3435310" cy="257770"/>
          </a:xfrm>
          <a:prstGeom prst="rect">
            <a:avLst/>
          </a:prstGeom>
          <a:noFill/>
          <a:ln/>
        </p:spPr>
        <p:txBody>
          <a:bodyPr wrap="none" lIns="0" tIns="0" rIns="0" bIns="0" rtlCol="0" anchor="t"/>
          <a:lstStyle/>
          <a:p>
            <a:pPr marL="0" indent="0" algn="l">
              <a:lnSpc>
                <a:spcPts val="2000"/>
              </a:lnSpc>
              <a:buNone/>
            </a:pPr>
            <a:r>
              <a:rPr lang="en-US" sz="1600" dirty="0">
                <a:solidFill>
                  <a:srgbClr val="4C4C4C"/>
                </a:solidFill>
                <a:latin typeface="Noto Serif Medium" pitchFamily="34" charset="0"/>
                <a:ea typeface="Noto Serif Medium" pitchFamily="34" charset="-122"/>
                <a:cs typeface="Noto Serif Medium" pitchFamily="34" charset="-120"/>
              </a:rPr>
              <a:t>Data Loading &amp; Initial Exploration</a:t>
            </a:r>
            <a:endParaRPr lang="en-US" sz="1600" dirty="0"/>
          </a:p>
        </p:txBody>
      </p:sp>
      <p:sp>
        <p:nvSpPr>
          <p:cNvPr id="7" name="Text 5"/>
          <p:cNvSpPr/>
          <p:nvPr/>
        </p:nvSpPr>
        <p:spPr>
          <a:xfrm>
            <a:off x="847487" y="2337911"/>
            <a:ext cx="6197441" cy="1055370"/>
          </a:xfrm>
          <a:prstGeom prst="rect">
            <a:avLst/>
          </a:prstGeom>
          <a:noFill/>
          <a:ln/>
        </p:spPr>
        <p:txBody>
          <a:bodyPr wrap="square" lIns="0" tIns="0" rIns="0" bIns="0" rtlCol="0" anchor="t"/>
          <a:lstStyle/>
          <a:p>
            <a:pPr marL="0" indent="0" algn="l">
              <a:lnSpc>
                <a:spcPts val="2050"/>
              </a:lnSpc>
              <a:buNone/>
            </a:pPr>
            <a:r>
              <a:rPr lang="en-US" sz="1250" dirty="0">
                <a:solidFill>
                  <a:srgbClr val="4C4C4C"/>
                </a:solidFill>
                <a:latin typeface="Noto Serif" pitchFamily="34" charset="0"/>
                <a:ea typeface="Noto Serif" pitchFamily="34" charset="-122"/>
                <a:cs typeface="Noto Serif" pitchFamily="34" charset="-120"/>
              </a:rPr>
              <a:t>Responsible for importing healthcare datasets, conducting initial data profiling, identifying data quality issues, and documenting dataset characteristics including schema, data types, and preliminary statistical summaries.</a:t>
            </a:r>
            <a:endParaRPr lang="en-US" sz="1250" dirty="0"/>
          </a:p>
        </p:txBody>
      </p:sp>
      <p:sp>
        <p:nvSpPr>
          <p:cNvPr id="8" name="Text 6"/>
          <p:cNvSpPr/>
          <p:nvPr/>
        </p:nvSpPr>
        <p:spPr>
          <a:xfrm>
            <a:off x="847487" y="3492222"/>
            <a:ext cx="6197441" cy="263843"/>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4C4C4C"/>
                </a:solidFill>
                <a:latin typeface="Noto Serif" pitchFamily="34" charset="0"/>
                <a:ea typeface="Noto Serif" pitchFamily="34" charset="-122"/>
                <a:cs typeface="Noto Serif" pitchFamily="34" charset="-120"/>
              </a:rPr>
              <a:t>Dataset import and validation</a:t>
            </a:r>
            <a:endParaRPr lang="en-US" sz="1250" dirty="0"/>
          </a:p>
        </p:txBody>
      </p:sp>
      <p:sp>
        <p:nvSpPr>
          <p:cNvPr id="9" name="Text 7"/>
          <p:cNvSpPr/>
          <p:nvPr/>
        </p:nvSpPr>
        <p:spPr>
          <a:xfrm>
            <a:off x="847487" y="3813691"/>
            <a:ext cx="6197441" cy="263843"/>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4C4C4C"/>
                </a:solidFill>
                <a:latin typeface="Noto Serif" pitchFamily="34" charset="0"/>
                <a:ea typeface="Noto Serif" pitchFamily="34" charset="-122"/>
                <a:cs typeface="Noto Serif" pitchFamily="34" charset="-120"/>
              </a:rPr>
              <a:t>Initial exploratory data analysis</a:t>
            </a:r>
            <a:endParaRPr lang="en-US" sz="1250" dirty="0"/>
          </a:p>
        </p:txBody>
      </p:sp>
      <p:sp>
        <p:nvSpPr>
          <p:cNvPr id="10" name="Text 8"/>
          <p:cNvSpPr/>
          <p:nvPr/>
        </p:nvSpPr>
        <p:spPr>
          <a:xfrm>
            <a:off x="847487" y="4135160"/>
            <a:ext cx="6197441" cy="263843"/>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4C4C4C"/>
                </a:solidFill>
                <a:latin typeface="Noto Serif" pitchFamily="34" charset="0"/>
                <a:ea typeface="Noto Serif" pitchFamily="34" charset="-122"/>
                <a:cs typeface="Noto Serif" pitchFamily="34" charset="-120"/>
              </a:rPr>
              <a:t>Data quality assessment</a:t>
            </a:r>
            <a:endParaRPr lang="en-US" sz="1250" dirty="0"/>
          </a:p>
        </p:txBody>
      </p:sp>
      <p:sp>
        <p:nvSpPr>
          <p:cNvPr id="11" name="Shape 9"/>
          <p:cNvSpPr/>
          <p:nvPr/>
        </p:nvSpPr>
        <p:spPr>
          <a:xfrm>
            <a:off x="7397591" y="1298734"/>
            <a:ext cx="6573083" cy="3288030"/>
          </a:xfrm>
          <a:prstGeom prst="roundRect">
            <a:avLst>
              <a:gd name="adj" fmla="val 2107"/>
            </a:avLst>
          </a:prstGeom>
          <a:solidFill>
            <a:srgbClr val="FDFBF7"/>
          </a:solidFill>
          <a:ln w="22860">
            <a:solidFill>
              <a:srgbClr val="E6DED2"/>
            </a:solidFill>
            <a:prstDash val="solid"/>
          </a:ln>
          <a:effectLst>
            <a:outerShdw dist="15240" dir="2700000" algn="bl" rotWithShape="0">
              <a:srgbClr val="E6DED2">
                <a:alpha val="100000"/>
              </a:srgbClr>
            </a:outerShdw>
          </a:effectLst>
        </p:spPr>
      </p:sp>
      <p:sp>
        <p:nvSpPr>
          <p:cNvPr id="12" name="Shape 10"/>
          <p:cNvSpPr/>
          <p:nvPr/>
        </p:nvSpPr>
        <p:spPr>
          <a:xfrm>
            <a:off x="7420451" y="1321594"/>
            <a:ext cx="6527363" cy="494705"/>
          </a:xfrm>
          <a:prstGeom prst="roundRect">
            <a:avLst>
              <a:gd name="adj" fmla="val 8458"/>
            </a:avLst>
          </a:prstGeom>
          <a:solidFill>
            <a:srgbClr val="E6DED2">
              <a:alpha val="50000"/>
            </a:srgbClr>
          </a:solidFill>
          <a:ln/>
          <a:effectLst>
            <a:outerShdw dist="15240" dir="2700000" algn="bl" rotWithShape="0">
              <a:srgbClr val="CCC4B8">
                <a:alpha val="100000"/>
              </a:srgbClr>
            </a:outerShdw>
          </a:effectLst>
        </p:spPr>
      </p:sp>
      <p:sp>
        <p:nvSpPr>
          <p:cNvPr id="13" name="Text 11"/>
          <p:cNvSpPr/>
          <p:nvPr/>
        </p:nvSpPr>
        <p:spPr>
          <a:xfrm>
            <a:off x="10560487" y="1410533"/>
            <a:ext cx="247293" cy="309205"/>
          </a:xfrm>
          <a:prstGeom prst="rect">
            <a:avLst/>
          </a:prstGeom>
          <a:noFill/>
          <a:ln/>
        </p:spPr>
        <p:txBody>
          <a:bodyPr wrap="none" lIns="0" tIns="0" rIns="0" bIns="0" rtlCol="0" anchor="t"/>
          <a:lstStyle/>
          <a:p>
            <a:pPr marL="0" indent="0" algn="l">
              <a:lnSpc>
                <a:spcPts val="1900"/>
              </a:lnSpc>
              <a:buNone/>
            </a:pPr>
            <a:r>
              <a:rPr lang="en-US" sz="1900" dirty="0">
                <a:solidFill>
                  <a:srgbClr val="000000"/>
                </a:solidFill>
                <a:latin typeface="Noto Serif Medium" pitchFamily="34" charset="0"/>
                <a:ea typeface="Noto Serif Medium" pitchFamily="34" charset="-122"/>
                <a:cs typeface="Noto Serif Medium" pitchFamily="34" charset="-120"/>
              </a:rPr>
              <a:t>2</a:t>
            </a:r>
            <a:endParaRPr lang="en-US" sz="1900" dirty="0"/>
          </a:p>
        </p:txBody>
      </p:sp>
      <p:sp>
        <p:nvSpPr>
          <p:cNvPr id="14" name="Text 12"/>
          <p:cNvSpPr/>
          <p:nvPr/>
        </p:nvSpPr>
        <p:spPr>
          <a:xfrm>
            <a:off x="7585353" y="1981200"/>
            <a:ext cx="3312438" cy="257770"/>
          </a:xfrm>
          <a:prstGeom prst="rect">
            <a:avLst/>
          </a:prstGeom>
          <a:noFill/>
          <a:ln/>
        </p:spPr>
        <p:txBody>
          <a:bodyPr wrap="none" lIns="0" tIns="0" rIns="0" bIns="0" rtlCol="0" anchor="t"/>
          <a:lstStyle/>
          <a:p>
            <a:pPr marL="0" indent="0" algn="l">
              <a:lnSpc>
                <a:spcPts val="2000"/>
              </a:lnSpc>
              <a:buNone/>
            </a:pPr>
            <a:r>
              <a:rPr lang="en-US" sz="1600" dirty="0">
                <a:solidFill>
                  <a:srgbClr val="4C4C4C"/>
                </a:solidFill>
                <a:latin typeface="Noto Serif Medium" pitchFamily="34" charset="0"/>
                <a:ea typeface="Noto Serif Medium" pitchFamily="34" charset="-122"/>
                <a:cs typeface="Noto Serif Medium" pitchFamily="34" charset="-120"/>
              </a:rPr>
              <a:t>Missing Values &amp; Date Processing</a:t>
            </a:r>
            <a:endParaRPr lang="en-US" sz="1600" dirty="0"/>
          </a:p>
        </p:txBody>
      </p:sp>
      <p:sp>
        <p:nvSpPr>
          <p:cNvPr id="15" name="Text 13"/>
          <p:cNvSpPr/>
          <p:nvPr/>
        </p:nvSpPr>
        <p:spPr>
          <a:xfrm>
            <a:off x="7585353" y="2337911"/>
            <a:ext cx="6197560" cy="791527"/>
          </a:xfrm>
          <a:prstGeom prst="rect">
            <a:avLst/>
          </a:prstGeom>
          <a:noFill/>
          <a:ln/>
        </p:spPr>
        <p:txBody>
          <a:bodyPr wrap="square" lIns="0" tIns="0" rIns="0" bIns="0" rtlCol="0" anchor="t"/>
          <a:lstStyle/>
          <a:p>
            <a:pPr marL="0" indent="0" algn="l">
              <a:lnSpc>
                <a:spcPts val="2050"/>
              </a:lnSpc>
              <a:buNone/>
            </a:pPr>
            <a:r>
              <a:rPr lang="en-US" sz="1250" dirty="0">
                <a:solidFill>
                  <a:srgbClr val="4C4C4C"/>
                </a:solidFill>
                <a:latin typeface="Noto Serif" pitchFamily="34" charset="0"/>
                <a:ea typeface="Noto Serif" pitchFamily="34" charset="-122"/>
                <a:cs typeface="Noto Serif" pitchFamily="34" charset="-120"/>
              </a:rPr>
              <a:t>Handles systematic treatment of missing data using appropriate imputation strategies, converts date fields to standardised formats, and ensures temporal consistency across admission and discharge records.</a:t>
            </a:r>
            <a:endParaRPr lang="en-US" sz="1250" dirty="0"/>
          </a:p>
        </p:txBody>
      </p:sp>
      <p:sp>
        <p:nvSpPr>
          <p:cNvPr id="16" name="Text 14"/>
          <p:cNvSpPr/>
          <p:nvPr/>
        </p:nvSpPr>
        <p:spPr>
          <a:xfrm>
            <a:off x="7585353" y="3228380"/>
            <a:ext cx="6197560" cy="263843"/>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4C4C4C"/>
                </a:solidFill>
                <a:latin typeface="Noto Serif" pitchFamily="34" charset="0"/>
                <a:ea typeface="Noto Serif" pitchFamily="34" charset="-122"/>
                <a:cs typeface="Noto Serif" pitchFamily="34" charset="-120"/>
              </a:rPr>
              <a:t>Missing data imputation strategies</a:t>
            </a:r>
            <a:endParaRPr lang="en-US" sz="1250" dirty="0"/>
          </a:p>
        </p:txBody>
      </p:sp>
      <p:sp>
        <p:nvSpPr>
          <p:cNvPr id="17" name="Text 15"/>
          <p:cNvSpPr/>
          <p:nvPr/>
        </p:nvSpPr>
        <p:spPr>
          <a:xfrm>
            <a:off x="7585353" y="3549848"/>
            <a:ext cx="6197560" cy="263843"/>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4C4C4C"/>
                </a:solidFill>
                <a:latin typeface="Noto Serif" pitchFamily="34" charset="0"/>
                <a:ea typeface="Noto Serif" pitchFamily="34" charset="-122"/>
                <a:cs typeface="Noto Serif" pitchFamily="34" charset="-120"/>
              </a:rPr>
              <a:t>Date format standardisation</a:t>
            </a:r>
            <a:endParaRPr lang="en-US" sz="1250" dirty="0"/>
          </a:p>
        </p:txBody>
      </p:sp>
      <p:sp>
        <p:nvSpPr>
          <p:cNvPr id="18" name="Text 16"/>
          <p:cNvSpPr/>
          <p:nvPr/>
        </p:nvSpPr>
        <p:spPr>
          <a:xfrm>
            <a:off x="7585353" y="3871317"/>
            <a:ext cx="6197560" cy="263843"/>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4C4C4C"/>
                </a:solidFill>
                <a:latin typeface="Noto Serif" pitchFamily="34" charset="0"/>
                <a:ea typeface="Noto Serif" pitchFamily="34" charset="-122"/>
                <a:cs typeface="Noto Serif" pitchFamily="34" charset="-120"/>
              </a:rPr>
              <a:t>Temporal data validation</a:t>
            </a:r>
            <a:endParaRPr lang="en-US" sz="1250" dirty="0"/>
          </a:p>
        </p:txBody>
      </p:sp>
      <p:sp>
        <p:nvSpPr>
          <p:cNvPr id="19" name="Shape 17"/>
          <p:cNvSpPr/>
          <p:nvPr/>
        </p:nvSpPr>
        <p:spPr>
          <a:xfrm>
            <a:off x="659725" y="4751665"/>
            <a:ext cx="6572964" cy="3024188"/>
          </a:xfrm>
          <a:prstGeom prst="roundRect">
            <a:avLst>
              <a:gd name="adj" fmla="val 2291"/>
            </a:avLst>
          </a:prstGeom>
          <a:solidFill>
            <a:srgbClr val="FDFBF7"/>
          </a:solidFill>
          <a:ln w="22860">
            <a:solidFill>
              <a:srgbClr val="E6DED2"/>
            </a:solidFill>
            <a:prstDash val="solid"/>
          </a:ln>
          <a:effectLst>
            <a:outerShdw dist="15240" dir="2700000" algn="bl" rotWithShape="0">
              <a:srgbClr val="E6DED2">
                <a:alpha val="100000"/>
              </a:srgbClr>
            </a:outerShdw>
          </a:effectLst>
        </p:spPr>
      </p:sp>
      <p:sp>
        <p:nvSpPr>
          <p:cNvPr id="20" name="Shape 18"/>
          <p:cNvSpPr/>
          <p:nvPr/>
        </p:nvSpPr>
        <p:spPr>
          <a:xfrm>
            <a:off x="682585" y="4774525"/>
            <a:ext cx="6527244" cy="494705"/>
          </a:xfrm>
          <a:prstGeom prst="roundRect">
            <a:avLst>
              <a:gd name="adj" fmla="val 8458"/>
            </a:avLst>
          </a:prstGeom>
          <a:solidFill>
            <a:srgbClr val="E6DED2">
              <a:alpha val="50000"/>
            </a:srgbClr>
          </a:solidFill>
          <a:ln/>
          <a:effectLst>
            <a:outerShdw dist="15240" dir="2700000" algn="bl" rotWithShape="0">
              <a:srgbClr val="CCC4B8">
                <a:alpha val="100000"/>
              </a:srgbClr>
            </a:outerShdw>
          </a:effectLst>
        </p:spPr>
      </p:sp>
      <p:sp>
        <p:nvSpPr>
          <p:cNvPr id="21" name="Text 19"/>
          <p:cNvSpPr/>
          <p:nvPr/>
        </p:nvSpPr>
        <p:spPr>
          <a:xfrm>
            <a:off x="3822502" y="4863465"/>
            <a:ext cx="247293" cy="309205"/>
          </a:xfrm>
          <a:prstGeom prst="rect">
            <a:avLst/>
          </a:prstGeom>
          <a:noFill/>
          <a:ln/>
        </p:spPr>
        <p:txBody>
          <a:bodyPr wrap="none" lIns="0" tIns="0" rIns="0" bIns="0" rtlCol="0" anchor="t"/>
          <a:lstStyle/>
          <a:p>
            <a:pPr marL="0" indent="0" algn="l">
              <a:lnSpc>
                <a:spcPts val="1900"/>
              </a:lnSpc>
              <a:buNone/>
            </a:pPr>
            <a:r>
              <a:rPr lang="en-US" sz="1900" dirty="0">
                <a:solidFill>
                  <a:srgbClr val="000000"/>
                </a:solidFill>
                <a:latin typeface="Noto Serif Medium" pitchFamily="34" charset="0"/>
                <a:ea typeface="Noto Serif Medium" pitchFamily="34" charset="-122"/>
                <a:cs typeface="Noto Serif Medium" pitchFamily="34" charset="-120"/>
              </a:rPr>
              <a:t>3</a:t>
            </a:r>
            <a:endParaRPr lang="en-US" sz="1900" dirty="0"/>
          </a:p>
        </p:txBody>
      </p:sp>
      <p:sp>
        <p:nvSpPr>
          <p:cNvPr id="22" name="Text 20"/>
          <p:cNvSpPr/>
          <p:nvPr/>
        </p:nvSpPr>
        <p:spPr>
          <a:xfrm>
            <a:off x="847487" y="5434132"/>
            <a:ext cx="2586990" cy="257770"/>
          </a:xfrm>
          <a:prstGeom prst="rect">
            <a:avLst/>
          </a:prstGeom>
          <a:noFill/>
          <a:ln/>
        </p:spPr>
        <p:txBody>
          <a:bodyPr wrap="none" lIns="0" tIns="0" rIns="0" bIns="0" rtlCol="0" anchor="t"/>
          <a:lstStyle/>
          <a:p>
            <a:pPr marL="0" indent="0" algn="l">
              <a:lnSpc>
                <a:spcPts val="2000"/>
              </a:lnSpc>
              <a:buNone/>
            </a:pPr>
            <a:r>
              <a:rPr lang="en-US" sz="1600" dirty="0">
                <a:solidFill>
                  <a:srgbClr val="4C4C4C"/>
                </a:solidFill>
                <a:latin typeface="Noto Serif Medium" pitchFamily="34" charset="0"/>
                <a:ea typeface="Noto Serif Medium" pitchFamily="34" charset="-122"/>
                <a:cs typeface="Noto Serif Medium" pitchFamily="34" charset="-120"/>
              </a:rPr>
              <a:t>Encoding &amp; Data Cleaning</a:t>
            </a:r>
            <a:endParaRPr lang="en-US" sz="1600" dirty="0"/>
          </a:p>
        </p:txBody>
      </p:sp>
      <p:sp>
        <p:nvSpPr>
          <p:cNvPr id="23" name="Text 21"/>
          <p:cNvSpPr/>
          <p:nvPr/>
        </p:nvSpPr>
        <p:spPr>
          <a:xfrm>
            <a:off x="847487" y="5790843"/>
            <a:ext cx="6197441" cy="791527"/>
          </a:xfrm>
          <a:prstGeom prst="rect">
            <a:avLst/>
          </a:prstGeom>
          <a:noFill/>
          <a:ln/>
        </p:spPr>
        <p:txBody>
          <a:bodyPr wrap="square" lIns="0" tIns="0" rIns="0" bIns="0" rtlCol="0" anchor="t"/>
          <a:lstStyle/>
          <a:p>
            <a:pPr marL="0" indent="0" algn="l">
              <a:lnSpc>
                <a:spcPts val="2050"/>
              </a:lnSpc>
              <a:buNone/>
            </a:pPr>
            <a:r>
              <a:rPr lang="en-US" sz="1250" dirty="0">
                <a:solidFill>
                  <a:srgbClr val="4C4C4C"/>
                </a:solidFill>
                <a:latin typeface="Noto Serif" pitchFamily="34" charset="0"/>
                <a:ea typeface="Noto Serif" pitchFamily="34" charset="-122"/>
                <a:cs typeface="Noto Serif" pitchFamily="34" charset="-120"/>
              </a:rPr>
              <a:t>Implements categorical variable encoding techniques, cleans numerical fields such as billing amounts, and ensures all data types are appropriate for machine learning model consumption.</a:t>
            </a:r>
            <a:endParaRPr lang="en-US" sz="1250" dirty="0"/>
          </a:p>
        </p:txBody>
      </p:sp>
      <p:sp>
        <p:nvSpPr>
          <p:cNvPr id="24" name="Text 22"/>
          <p:cNvSpPr/>
          <p:nvPr/>
        </p:nvSpPr>
        <p:spPr>
          <a:xfrm>
            <a:off x="847487" y="6681311"/>
            <a:ext cx="6197441" cy="263843"/>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4C4C4C"/>
                </a:solidFill>
                <a:latin typeface="Noto Serif" pitchFamily="34" charset="0"/>
                <a:ea typeface="Noto Serif" pitchFamily="34" charset="-122"/>
                <a:cs typeface="Noto Serif" pitchFamily="34" charset="-120"/>
              </a:rPr>
              <a:t>Categorical variable encoding</a:t>
            </a:r>
            <a:endParaRPr lang="en-US" sz="1250" dirty="0"/>
          </a:p>
        </p:txBody>
      </p:sp>
      <p:sp>
        <p:nvSpPr>
          <p:cNvPr id="25" name="Text 23"/>
          <p:cNvSpPr/>
          <p:nvPr/>
        </p:nvSpPr>
        <p:spPr>
          <a:xfrm>
            <a:off x="847487" y="7002780"/>
            <a:ext cx="6197441" cy="263843"/>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4C4C4C"/>
                </a:solidFill>
                <a:latin typeface="Noto Serif" pitchFamily="34" charset="0"/>
                <a:ea typeface="Noto Serif" pitchFamily="34" charset="-122"/>
                <a:cs typeface="Noto Serif" pitchFamily="34" charset="-120"/>
              </a:rPr>
              <a:t>Numerical data cleaning</a:t>
            </a:r>
            <a:endParaRPr lang="en-US" sz="1250" dirty="0"/>
          </a:p>
        </p:txBody>
      </p:sp>
      <p:sp>
        <p:nvSpPr>
          <p:cNvPr id="26" name="Text 24"/>
          <p:cNvSpPr/>
          <p:nvPr/>
        </p:nvSpPr>
        <p:spPr>
          <a:xfrm>
            <a:off x="847487" y="7324249"/>
            <a:ext cx="6197441" cy="263843"/>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4C4C4C"/>
                </a:solidFill>
                <a:latin typeface="Noto Serif" pitchFamily="34" charset="0"/>
                <a:ea typeface="Noto Serif" pitchFamily="34" charset="-122"/>
                <a:cs typeface="Noto Serif" pitchFamily="34" charset="-120"/>
              </a:rPr>
              <a:t>Feature engineering preparation</a:t>
            </a:r>
            <a:endParaRPr lang="en-US" sz="1250" dirty="0"/>
          </a:p>
        </p:txBody>
      </p:sp>
      <p:sp>
        <p:nvSpPr>
          <p:cNvPr id="27" name="Shape 25"/>
          <p:cNvSpPr/>
          <p:nvPr/>
        </p:nvSpPr>
        <p:spPr>
          <a:xfrm>
            <a:off x="7397591" y="4751665"/>
            <a:ext cx="6573083" cy="3024188"/>
          </a:xfrm>
          <a:prstGeom prst="roundRect">
            <a:avLst>
              <a:gd name="adj" fmla="val 2291"/>
            </a:avLst>
          </a:prstGeom>
          <a:solidFill>
            <a:srgbClr val="FDFBF7"/>
          </a:solidFill>
          <a:ln w="22860">
            <a:solidFill>
              <a:srgbClr val="E6DED2"/>
            </a:solidFill>
            <a:prstDash val="solid"/>
          </a:ln>
          <a:effectLst>
            <a:outerShdw dist="15240" dir="2700000" algn="bl" rotWithShape="0">
              <a:srgbClr val="E6DED2">
                <a:alpha val="100000"/>
              </a:srgbClr>
            </a:outerShdw>
          </a:effectLst>
        </p:spPr>
      </p:sp>
      <p:sp>
        <p:nvSpPr>
          <p:cNvPr id="28" name="Shape 26"/>
          <p:cNvSpPr/>
          <p:nvPr/>
        </p:nvSpPr>
        <p:spPr>
          <a:xfrm>
            <a:off x="7420451" y="4774525"/>
            <a:ext cx="6527363" cy="494705"/>
          </a:xfrm>
          <a:prstGeom prst="roundRect">
            <a:avLst>
              <a:gd name="adj" fmla="val 8458"/>
            </a:avLst>
          </a:prstGeom>
          <a:solidFill>
            <a:srgbClr val="E6DED2">
              <a:alpha val="50000"/>
            </a:srgbClr>
          </a:solidFill>
          <a:ln/>
          <a:effectLst>
            <a:outerShdw dist="15240" dir="2700000" algn="bl" rotWithShape="0">
              <a:srgbClr val="CCC4B8">
                <a:alpha val="100000"/>
              </a:srgbClr>
            </a:outerShdw>
          </a:effectLst>
        </p:spPr>
      </p:sp>
      <p:sp>
        <p:nvSpPr>
          <p:cNvPr id="29" name="Text 27"/>
          <p:cNvSpPr/>
          <p:nvPr/>
        </p:nvSpPr>
        <p:spPr>
          <a:xfrm>
            <a:off x="10560487" y="4863465"/>
            <a:ext cx="247293" cy="309205"/>
          </a:xfrm>
          <a:prstGeom prst="rect">
            <a:avLst/>
          </a:prstGeom>
          <a:noFill/>
          <a:ln/>
        </p:spPr>
        <p:txBody>
          <a:bodyPr wrap="none" lIns="0" tIns="0" rIns="0" bIns="0" rtlCol="0" anchor="t"/>
          <a:lstStyle/>
          <a:p>
            <a:pPr marL="0" indent="0" algn="l">
              <a:lnSpc>
                <a:spcPts val="1900"/>
              </a:lnSpc>
              <a:buNone/>
            </a:pPr>
            <a:r>
              <a:rPr lang="en-US" sz="1900" dirty="0">
                <a:solidFill>
                  <a:srgbClr val="000000"/>
                </a:solidFill>
                <a:latin typeface="Noto Serif Medium" pitchFamily="34" charset="0"/>
                <a:ea typeface="Noto Serif Medium" pitchFamily="34" charset="-122"/>
                <a:cs typeface="Noto Serif Medium" pitchFamily="34" charset="-120"/>
              </a:rPr>
              <a:t>4</a:t>
            </a:r>
            <a:endParaRPr lang="en-US" sz="1900" dirty="0"/>
          </a:p>
        </p:txBody>
      </p:sp>
      <p:sp>
        <p:nvSpPr>
          <p:cNvPr id="30" name="Text 28"/>
          <p:cNvSpPr/>
          <p:nvPr/>
        </p:nvSpPr>
        <p:spPr>
          <a:xfrm>
            <a:off x="7585353" y="5434132"/>
            <a:ext cx="3682246" cy="257770"/>
          </a:xfrm>
          <a:prstGeom prst="rect">
            <a:avLst/>
          </a:prstGeom>
          <a:noFill/>
          <a:ln/>
        </p:spPr>
        <p:txBody>
          <a:bodyPr wrap="none" lIns="0" tIns="0" rIns="0" bIns="0" rtlCol="0" anchor="t"/>
          <a:lstStyle/>
          <a:p>
            <a:pPr marL="0" indent="0" algn="l">
              <a:lnSpc>
                <a:spcPts val="2000"/>
              </a:lnSpc>
              <a:buNone/>
            </a:pPr>
            <a:r>
              <a:rPr lang="en-US" sz="1600" dirty="0">
                <a:solidFill>
                  <a:srgbClr val="4C4C4C"/>
                </a:solidFill>
                <a:latin typeface="Noto Serif Medium" pitchFamily="34" charset="0"/>
                <a:ea typeface="Noto Serif Medium" pitchFamily="34" charset="-122"/>
                <a:cs typeface="Noto Serif Medium" pitchFamily="34" charset="-120"/>
              </a:rPr>
              <a:t>Model Preparation &amp; Documentation</a:t>
            </a:r>
            <a:endParaRPr lang="en-US" sz="1600" dirty="0"/>
          </a:p>
        </p:txBody>
      </p:sp>
      <p:sp>
        <p:nvSpPr>
          <p:cNvPr id="31" name="Text 29"/>
          <p:cNvSpPr/>
          <p:nvPr/>
        </p:nvSpPr>
        <p:spPr>
          <a:xfrm>
            <a:off x="7585353" y="5790843"/>
            <a:ext cx="6197560" cy="791527"/>
          </a:xfrm>
          <a:prstGeom prst="rect">
            <a:avLst/>
          </a:prstGeom>
          <a:noFill/>
          <a:ln/>
        </p:spPr>
        <p:txBody>
          <a:bodyPr wrap="square" lIns="0" tIns="0" rIns="0" bIns="0" rtlCol="0" anchor="t"/>
          <a:lstStyle/>
          <a:p>
            <a:pPr marL="0" indent="0" algn="l">
              <a:lnSpc>
                <a:spcPts val="2050"/>
              </a:lnSpc>
              <a:buNone/>
            </a:pPr>
            <a:r>
              <a:rPr lang="en-US" sz="1250" dirty="0">
                <a:solidFill>
                  <a:srgbClr val="4C4C4C"/>
                </a:solidFill>
                <a:latin typeface="Noto Serif" pitchFamily="34" charset="0"/>
                <a:ea typeface="Noto Serif" pitchFamily="34" charset="-122"/>
                <a:cs typeface="Noto Serif" pitchFamily="34" charset="-120"/>
              </a:rPr>
              <a:t>Executes train-test dataset splitting, manages output file generation, and maintains comprehensive documentation of all preprocessing steps and methodological decisions.</a:t>
            </a:r>
            <a:endParaRPr lang="en-US" sz="1250" dirty="0"/>
          </a:p>
        </p:txBody>
      </p:sp>
      <p:sp>
        <p:nvSpPr>
          <p:cNvPr id="32" name="Text 30"/>
          <p:cNvSpPr/>
          <p:nvPr/>
        </p:nvSpPr>
        <p:spPr>
          <a:xfrm>
            <a:off x="7585353" y="6681311"/>
            <a:ext cx="6197560" cy="263843"/>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4C4C4C"/>
                </a:solidFill>
                <a:latin typeface="Noto Serif" pitchFamily="34" charset="0"/>
                <a:ea typeface="Noto Serif" pitchFamily="34" charset="-122"/>
                <a:cs typeface="Noto Serif" pitchFamily="34" charset="-120"/>
              </a:rPr>
              <a:t>Train-test split implementation</a:t>
            </a:r>
            <a:endParaRPr lang="en-US" sz="1250" dirty="0"/>
          </a:p>
        </p:txBody>
      </p:sp>
      <p:sp>
        <p:nvSpPr>
          <p:cNvPr id="33" name="Text 31"/>
          <p:cNvSpPr/>
          <p:nvPr/>
        </p:nvSpPr>
        <p:spPr>
          <a:xfrm>
            <a:off x="7585353" y="7002780"/>
            <a:ext cx="6197560" cy="263843"/>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4C4C4C"/>
                </a:solidFill>
                <a:latin typeface="Noto Serif" pitchFamily="34" charset="0"/>
                <a:ea typeface="Noto Serif" pitchFamily="34" charset="-122"/>
                <a:cs typeface="Noto Serif" pitchFamily="34" charset="-120"/>
              </a:rPr>
              <a:t>Output file management</a:t>
            </a:r>
            <a:endParaRPr lang="en-US" sz="1250" dirty="0"/>
          </a:p>
        </p:txBody>
      </p:sp>
      <p:sp>
        <p:nvSpPr>
          <p:cNvPr id="34" name="Text 32"/>
          <p:cNvSpPr/>
          <p:nvPr/>
        </p:nvSpPr>
        <p:spPr>
          <a:xfrm>
            <a:off x="7585353" y="7324249"/>
            <a:ext cx="6197560" cy="263843"/>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4C4C4C"/>
                </a:solidFill>
                <a:latin typeface="Noto Serif" pitchFamily="34" charset="0"/>
                <a:ea typeface="Noto Serif" pitchFamily="34" charset="-122"/>
                <a:cs typeface="Noto Serif" pitchFamily="34" charset="-120"/>
              </a:rPr>
              <a:t>Process documentation</a:t>
            </a:r>
            <a:endParaRPr lang="en-US" sz="1250" dirty="0"/>
          </a:p>
        </p:txBody>
      </p:sp>
      <p:sp>
        <p:nvSpPr>
          <p:cNvPr id="37" name="Rectangle 36">
            <a:extLst>
              <a:ext uri="{FF2B5EF4-FFF2-40B4-BE49-F238E27FC236}">
                <a16:creationId xmlns:a16="http://schemas.microsoft.com/office/drawing/2014/main" id="{55B6632A-87AD-4251-B182-7D34D55C228D}"/>
              </a:ext>
            </a:extLst>
          </p:cNvPr>
          <p:cNvSpPr/>
          <p:nvPr/>
        </p:nvSpPr>
        <p:spPr>
          <a:xfrm>
            <a:off x="0" y="7775853"/>
            <a:ext cx="14630400" cy="453747"/>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9383" y="535781"/>
            <a:ext cx="6214229" cy="609005"/>
          </a:xfrm>
          <a:prstGeom prst="rect">
            <a:avLst/>
          </a:prstGeom>
          <a:noFill/>
          <a:ln/>
        </p:spPr>
        <p:txBody>
          <a:bodyPr wrap="none" lIns="0" tIns="0" rIns="0" bIns="0" rtlCol="0" anchor="t"/>
          <a:lstStyle/>
          <a:p>
            <a:pPr marL="0" indent="0" algn="l">
              <a:lnSpc>
                <a:spcPts val="4750"/>
              </a:lnSpc>
              <a:buNone/>
            </a:pPr>
            <a:r>
              <a:rPr lang="en-US" sz="3800" dirty="0">
                <a:solidFill>
                  <a:srgbClr val="3A3A3A"/>
                </a:solidFill>
                <a:latin typeface="Noto Serif Medium" pitchFamily="34" charset="0"/>
                <a:ea typeface="Noto Serif Medium" pitchFamily="34" charset="-122"/>
                <a:cs typeface="Noto Serif Medium" pitchFamily="34" charset="-120"/>
              </a:rPr>
              <a:t>Data Processing Workflow</a:t>
            </a:r>
            <a:endParaRPr lang="en-US" sz="3800" dirty="0"/>
          </a:p>
        </p:txBody>
      </p:sp>
      <p:sp>
        <p:nvSpPr>
          <p:cNvPr id="3" name="Text 1"/>
          <p:cNvSpPr/>
          <p:nvPr/>
        </p:nvSpPr>
        <p:spPr>
          <a:xfrm>
            <a:off x="779383" y="1534477"/>
            <a:ext cx="13071634" cy="623649"/>
          </a:xfrm>
          <a:prstGeom prst="rect">
            <a:avLst/>
          </a:prstGeom>
          <a:noFill/>
          <a:ln/>
        </p:spPr>
        <p:txBody>
          <a:bodyPr wrap="square" lIns="0" tIns="0" rIns="0" bIns="0" rtlCol="0" anchor="t"/>
          <a:lstStyle/>
          <a:p>
            <a:pPr marL="0" indent="0" algn="l">
              <a:lnSpc>
                <a:spcPts val="2450"/>
              </a:lnSpc>
              <a:buNone/>
            </a:pPr>
            <a:r>
              <a:rPr lang="en-US" sz="1500" dirty="0">
                <a:solidFill>
                  <a:srgbClr val="4C4C4C"/>
                </a:solidFill>
                <a:latin typeface="Noto Serif" pitchFamily="34" charset="0"/>
                <a:ea typeface="Noto Serif" pitchFamily="34" charset="-122"/>
                <a:cs typeface="Noto Serif" pitchFamily="34" charset="-120"/>
              </a:rPr>
              <a:t>Our systematic approach to healthcare data preprocessing follows a structured pipeline that ensures data quality and machine learning readiness.</a:t>
            </a:r>
            <a:endParaRPr lang="en-US" sz="1500" dirty="0"/>
          </a:p>
        </p:txBody>
      </p:sp>
      <p:pic>
        <p:nvPicPr>
          <p:cNvPr id="4" name="Image 0" descr="preencoded.png"/>
          <p:cNvPicPr>
            <a:picLocks noChangeAspect="1"/>
          </p:cNvPicPr>
          <p:nvPr/>
        </p:nvPicPr>
        <p:blipFill>
          <a:blip r:embed="rId3"/>
          <a:stretch>
            <a:fillRect/>
          </a:stretch>
        </p:blipFill>
        <p:spPr>
          <a:xfrm>
            <a:off x="779383" y="2377321"/>
            <a:ext cx="194786" cy="243483"/>
          </a:xfrm>
          <a:prstGeom prst="rect">
            <a:avLst/>
          </a:prstGeom>
        </p:spPr>
      </p:pic>
      <p:sp>
        <p:nvSpPr>
          <p:cNvPr id="5" name="Shape 2"/>
          <p:cNvSpPr/>
          <p:nvPr/>
        </p:nvSpPr>
        <p:spPr>
          <a:xfrm>
            <a:off x="779383" y="2685574"/>
            <a:ext cx="6438424" cy="22860"/>
          </a:xfrm>
          <a:prstGeom prst="rect">
            <a:avLst/>
          </a:prstGeom>
          <a:solidFill>
            <a:srgbClr val="E6DED2"/>
          </a:solidFill>
          <a:ln/>
        </p:spPr>
      </p:sp>
      <p:sp>
        <p:nvSpPr>
          <p:cNvPr id="6" name="Text 3"/>
          <p:cNvSpPr/>
          <p:nvPr/>
        </p:nvSpPr>
        <p:spPr>
          <a:xfrm>
            <a:off x="779383" y="2828687"/>
            <a:ext cx="2435781" cy="304443"/>
          </a:xfrm>
          <a:prstGeom prst="rect">
            <a:avLst/>
          </a:prstGeom>
          <a:noFill/>
          <a:ln/>
        </p:spPr>
        <p:txBody>
          <a:bodyPr wrap="none" lIns="0" tIns="0" rIns="0" bIns="0" rtlCol="0" anchor="t"/>
          <a:lstStyle/>
          <a:p>
            <a:pPr marL="0" indent="0" algn="l">
              <a:lnSpc>
                <a:spcPts val="2350"/>
              </a:lnSpc>
              <a:buNone/>
            </a:pPr>
            <a:r>
              <a:rPr lang="en-US" sz="1900" dirty="0">
                <a:solidFill>
                  <a:srgbClr val="4C4C4C"/>
                </a:solidFill>
                <a:latin typeface="Noto Serif Medium" pitchFamily="34" charset="0"/>
                <a:ea typeface="Noto Serif Medium" pitchFamily="34" charset="-122"/>
                <a:cs typeface="Noto Serif Medium" pitchFamily="34" charset="-120"/>
              </a:rPr>
              <a:t>Raw Data Ingestion</a:t>
            </a:r>
            <a:endParaRPr lang="en-US" sz="1900" dirty="0"/>
          </a:p>
        </p:txBody>
      </p:sp>
      <p:sp>
        <p:nvSpPr>
          <p:cNvPr id="7" name="Text 4"/>
          <p:cNvSpPr/>
          <p:nvPr/>
        </p:nvSpPr>
        <p:spPr>
          <a:xfrm>
            <a:off x="779383" y="3250049"/>
            <a:ext cx="6438424" cy="623649"/>
          </a:xfrm>
          <a:prstGeom prst="rect">
            <a:avLst/>
          </a:prstGeom>
          <a:noFill/>
          <a:ln/>
        </p:spPr>
        <p:txBody>
          <a:bodyPr wrap="square" lIns="0" tIns="0" rIns="0" bIns="0" rtlCol="0" anchor="t"/>
          <a:lstStyle/>
          <a:p>
            <a:pPr marL="0" indent="0" algn="l">
              <a:lnSpc>
                <a:spcPts val="2450"/>
              </a:lnSpc>
              <a:buNone/>
            </a:pPr>
            <a:r>
              <a:rPr lang="en-US" sz="1500" dirty="0">
                <a:solidFill>
                  <a:srgbClr val="4C4C4C"/>
                </a:solidFill>
                <a:latin typeface="Noto Serif" pitchFamily="34" charset="0"/>
                <a:ea typeface="Noto Serif" pitchFamily="34" charset="-122"/>
                <a:cs typeface="Noto Serif" pitchFamily="34" charset="-120"/>
              </a:rPr>
              <a:t>Import healthcare dataset containing patient records, admission details, and billing information</a:t>
            </a:r>
            <a:endParaRPr lang="en-US" sz="1500" dirty="0"/>
          </a:p>
        </p:txBody>
      </p:sp>
      <p:pic>
        <p:nvPicPr>
          <p:cNvPr id="8" name="Image 1" descr="preencoded.png"/>
          <p:cNvPicPr>
            <a:picLocks noChangeAspect="1"/>
          </p:cNvPicPr>
          <p:nvPr/>
        </p:nvPicPr>
        <p:blipFill>
          <a:blip r:embed="rId4"/>
          <a:stretch>
            <a:fillRect/>
          </a:stretch>
        </p:blipFill>
        <p:spPr>
          <a:xfrm>
            <a:off x="7412593" y="2377321"/>
            <a:ext cx="194786" cy="243483"/>
          </a:xfrm>
          <a:prstGeom prst="rect">
            <a:avLst/>
          </a:prstGeom>
        </p:spPr>
      </p:pic>
      <p:sp>
        <p:nvSpPr>
          <p:cNvPr id="9" name="Shape 5"/>
          <p:cNvSpPr/>
          <p:nvPr/>
        </p:nvSpPr>
        <p:spPr>
          <a:xfrm>
            <a:off x="7412593" y="2685574"/>
            <a:ext cx="6438424" cy="22860"/>
          </a:xfrm>
          <a:prstGeom prst="rect">
            <a:avLst/>
          </a:prstGeom>
          <a:solidFill>
            <a:srgbClr val="E6DED2"/>
          </a:solidFill>
          <a:ln/>
        </p:spPr>
      </p:sp>
      <p:sp>
        <p:nvSpPr>
          <p:cNvPr id="10" name="Text 6"/>
          <p:cNvSpPr/>
          <p:nvPr/>
        </p:nvSpPr>
        <p:spPr>
          <a:xfrm>
            <a:off x="7412593" y="2828687"/>
            <a:ext cx="2435781" cy="304443"/>
          </a:xfrm>
          <a:prstGeom prst="rect">
            <a:avLst/>
          </a:prstGeom>
          <a:noFill/>
          <a:ln/>
        </p:spPr>
        <p:txBody>
          <a:bodyPr wrap="none" lIns="0" tIns="0" rIns="0" bIns="0" rtlCol="0" anchor="t"/>
          <a:lstStyle/>
          <a:p>
            <a:pPr marL="0" indent="0" algn="l">
              <a:lnSpc>
                <a:spcPts val="2350"/>
              </a:lnSpc>
              <a:buNone/>
            </a:pPr>
            <a:r>
              <a:rPr lang="en-US" sz="1900" dirty="0">
                <a:solidFill>
                  <a:srgbClr val="4C4C4C"/>
                </a:solidFill>
                <a:latin typeface="Noto Serif Medium" pitchFamily="34" charset="0"/>
                <a:ea typeface="Noto Serif Medium" pitchFamily="34" charset="-122"/>
                <a:cs typeface="Noto Serif Medium" pitchFamily="34" charset="-120"/>
              </a:rPr>
              <a:t>Data Cleaning</a:t>
            </a:r>
            <a:endParaRPr lang="en-US" sz="1900" dirty="0"/>
          </a:p>
        </p:txBody>
      </p:sp>
      <p:sp>
        <p:nvSpPr>
          <p:cNvPr id="11" name="Text 7"/>
          <p:cNvSpPr/>
          <p:nvPr/>
        </p:nvSpPr>
        <p:spPr>
          <a:xfrm>
            <a:off x="7412593" y="3250049"/>
            <a:ext cx="6438424" cy="623649"/>
          </a:xfrm>
          <a:prstGeom prst="rect">
            <a:avLst/>
          </a:prstGeom>
          <a:noFill/>
          <a:ln/>
        </p:spPr>
        <p:txBody>
          <a:bodyPr wrap="square" lIns="0" tIns="0" rIns="0" bIns="0" rtlCol="0" anchor="t"/>
          <a:lstStyle/>
          <a:p>
            <a:pPr marL="0" indent="0" algn="l">
              <a:lnSpc>
                <a:spcPts val="2450"/>
              </a:lnSpc>
              <a:buNone/>
            </a:pPr>
            <a:r>
              <a:rPr lang="en-US" sz="1500" dirty="0">
                <a:solidFill>
                  <a:srgbClr val="4C4C4C"/>
                </a:solidFill>
                <a:latin typeface="Noto Serif" pitchFamily="34" charset="0"/>
                <a:ea typeface="Noto Serif" pitchFamily="34" charset="-122"/>
                <a:cs typeface="Noto Serif" pitchFamily="34" charset="-120"/>
              </a:rPr>
              <a:t>Remove inconsistencies, standardise formats, and identify data quality issues requiring attention</a:t>
            </a:r>
            <a:endParaRPr lang="en-US" sz="1500" dirty="0"/>
          </a:p>
        </p:txBody>
      </p:sp>
      <p:pic>
        <p:nvPicPr>
          <p:cNvPr id="12" name="Image 2" descr="preencoded.png"/>
          <p:cNvPicPr>
            <a:picLocks noChangeAspect="1"/>
          </p:cNvPicPr>
          <p:nvPr/>
        </p:nvPicPr>
        <p:blipFill>
          <a:blip r:embed="rId5"/>
          <a:stretch>
            <a:fillRect/>
          </a:stretch>
        </p:blipFill>
        <p:spPr>
          <a:xfrm>
            <a:off x="779383" y="4214574"/>
            <a:ext cx="194786" cy="243483"/>
          </a:xfrm>
          <a:prstGeom prst="rect">
            <a:avLst/>
          </a:prstGeom>
        </p:spPr>
      </p:pic>
      <p:sp>
        <p:nvSpPr>
          <p:cNvPr id="13" name="Shape 8"/>
          <p:cNvSpPr/>
          <p:nvPr/>
        </p:nvSpPr>
        <p:spPr>
          <a:xfrm>
            <a:off x="779383" y="4522827"/>
            <a:ext cx="6438424" cy="22860"/>
          </a:xfrm>
          <a:prstGeom prst="rect">
            <a:avLst/>
          </a:prstGeom>
          <a:solidFill>
            <a:srgbClr val="E6DED2"/>
          </a:solidFill>
          <a:ln/>
        </p:spPr>
      </p:sp>
      <p:sp>
        <p:nvSpPr>
          <p:cNvPr id="14" name="Text 9"/>
          <p:cNvSpPr/>
          <p:nvPr/>
        </p:nvSpPr>
        <p:spPr>
          <a:xfrm>
            <a:off x="779383" y="4665940"/>
            <a:ext cx="2934295" cy="304443"/>
          </a:xfrm>
          <a:prstGeom prst="rect">
            <a:avLst/>
          </a:prstGeom>
          <a:noFill/>
          <a:ln/>
        </p:spPr>
        <p:txBody>
          <a:bodyPr wrap="none" lIns="0" tIns="0" rIns="0" bIns="0" rtlCol="0" anchor="t"/>
          <a:lstStyle/>
          <a:p>
            <a:pPr marL="0" indent="0" algn="l">
              <a:lnSpc>
                <a:spcPts val="2350"/>
              </a:lnSpc>
              <a:buNone/>
            </a:pPr>
            <a:r>
              <a:rPr lang="en-US" sz="1900" dirty="0">
                <a:solidFill>
                  <a:srgbClr val="4C4C4C"/>
                </a:solidFill>
                <a:latin typeface="Noto Serif Medium" pitchFamily="34" charset="0"/>
                <a:ea typeface="Noto Serif Medium" pitchFamily="34" charset="-122"/>
                <a:cs typeface="Noto Serif Medium" pitchFamily="34" charset="-120"/>
              </a:rPr>
              <a:t>Missing Value Treatment</a:t>
            </a:r>
            <a:endParaRPr lang="en-US" sz="1900" dirty="0"/>
          </a:p>
        </p:txBody>
      </p:sp>
      <p:sp>
        <p:nvSpPr>
          <p:cNvPr id="15" name="Text 10"/>
          <p:cNvSpPr/>
          <p:nvPr/>
        </p:nvSpPr>
        <p:spPr>
          <a:xfrm>
            <a:off x="779383" y="5087303"/>
            <a:ext cx="6438424" cy="623649"/>
          </a:xfrm>
          <a:prstGeom prst="rect">
            <a:avLst/>
          </a:prstGeom>
          <a:noFill/>
          <a:ln/>
        </p:spPr>
        <p:txBody>
          <a:bodyPr wrap="square" lIns="0" tIns="0" rIns="0" bIns="0" rtlCol="0" anchor="t"/>
          <a:lstStyle/>
          <a:p>
            <a:pPr marL="0" indent="0" algn="l">
              <a:lnSpc>
                <a:spcPts val="2450"/>
              </a:lnSpc>
              <a:buNone/>
            </a:pPr>
            <a:r>
              <a:rPr lang="en-US" sz="1500" dirty="0">
                <a:solidFill>
                  <a:srgbClr val="4C4C4C"/>
                </a:solidFill>
                <a:latin typeface="Noto Serif" pitchFamily="34" charset="0"/>
                <a:ea typeface="Noto Serif" pitchFamily="34" charset="-122"/>
                <a:cs typeface="Noto Serif" pitchFamily="34" charset="-120"/>
              </a:rPr>
              <a:t>Apply appropriate imputation strategies for missing discharge dates and test results</a:t>
            </a:r>
            <a:endParaRPr lang="en-US" sz="1500" dirty="0"/>
          </a:p>
        </p:txBody>
      </p:sp>
      <p:pic>
        <p:nvPicPr>
          <p:cNvPr id="16" name="Image 3" descr="preencoded.png"/>
          <p:cNvPicPr>
            <a:picLocks noChangeAspect="1"/>
          </p:cNvPicPr>
          <p:nvPr/>
        </p:nvPicPr>
        <p:blipFill>
          <a:blip r:embed="rId6"/>
          <a:stretch>
            <a:fillRect/>
          </a:stretch>
        </p:blipFill>
        <p:spPr>
          <a:xfrm>
            <a:off x="7412593" y="4214574"/>
            <a:ext cx="194786" cy="243483"/>
          </a:xfrm>
          <a:prstGeom prst="rect">
            <a:avLst/>
          </a:prstGeom>
        </p:spPr>
      </p:pic>
      <p:sp>
        <p:nvSpPr>
          <p:cNvPr id="17" name="Shape 11"/>
          <p:cNvSpPr/>
          <p:nvPr/>
        </p:nvSpPr>
        <p:spPr>
          <a:xfrm>
            <a:off x="7412593" y="4522827"/>
            <a:ext cx="6438424" cy="22860"/>
          </a:xfrm>
          <a:prstGeom prst="rect">
            <a:avLst/>
          </a:prstGeom>
          <a:solidFill>
            <a:srgbClr val="E6DED2"/>
          </a:solidFill>
          <a:ln/>
        </p:spPr>
      </p:sp>
      <p:sp>
        <p:nvSpPr>
          <p:cNvPr id="18" name="Text 12"/>
          <p:cNvSpPr/>
          <p:nvPr/>
        </p:nvSpPr>
        <p:spPr>
          <a:xfrm>
            <a:off x="7412593" y="4665940"/>
            <a:ext cx="2492097" cy="304443"/>
          </a:xfrm>
          <a:prstGeom prst="rect">
            <a:avLst/>
          </a:prstGeom>
          <a:noFill/>
          <a:ln/>
        </p:spPr>
        <p:txBody>
          <a:bodyPr wrap="none" lIns="0" tIns="0" rIns="0" bIns="0" rtlCol="0" anchor="t"/>
          <a:lstStyle/>
          <a:p>
            <a:pPr marL="0" indent="0" algn="l">
              <a:lnSpc>
                <a:spcPts val="2350"/>
              </a:lnSpc>
              <a:buNone/>
            </a:pPr>
            <a:r>
              <a:rPr lang="en-US" sz="1900" dirty="0">
                <a:solidFill>
                  <a:srgbClr val="4C4C4C"/>
                </a:solidFill>
                <a:latin typeface="Noto Serif Medium" pitchFamily="34" charset="0"/>
                <a:ea typeface="Noto Serif Medium" pitchFamily="34" charset="-122"/>
                <a:cs typeface="Noto Serif Medium" pitchFamily="34" charset="-120"/>
              </a:rPr>
              <a:t>Categorical Encoding</a:t>
            </a:r>
            <a:endParaRPr lang="en-US" sz="1900" dirty="0"/>
          </a:p>
        </p:txBody>
      </p:sp>
      <p:sp>
        <p:nvSpPr>
          <p:cNvPr id="19" name="Text 13"/>
          <p:cNvSpPr/>
          <p:nvPr/>
        </p:nvSpPr>
        <p:spPr>
          <a:xfrm>
            <a:off x="7412593" y="5087303"/>
            <a:ext cx="6438424" cy="623649"/>
          </a:xfrm>
          <a:prstGeom prst="rect">
            <a:avLst/>
          </a:prstGeom>
          <a:noFill/>
          <a:ln/>
        </p:spPr>
        <p:txBody>
          <a:bodyPr wrap="square" lIns="0" tIns="0" rIns="0" bIns="0" rtlCol="0" anchor="t"/>
          <a:lstStyle/>
          <a:p>
            <a:pPr marL="0" indent="0" algn="l">
              <a:lnSpc>
                <a:spcPts val="2450"/>
              </a:lnSpc>
              <a:buNone/>
            </a:pPr>
            <a:r>
              <a:rPr lang="en-US" sz="1500" dirty="0">
                <a:solidFill>
                  <a:srgbClr val="4C4C4C"/>
                </a:solidFill>
                <a:latin typeface="Noto Serif" pitchFamily="34" charset="0"/>
                <a:ea typeface="Noto Serif" pitchFamily="34" charset="-122"/>
                <a:cs typeface="Noto Serif" pitchFamily="34" charset="-120"/>
              </a:rPr>
              <a:t>Transform categorical variables into numerical representations suitable for ML algorithms</a:t>
            </a:r>
            <a:endParaRPr lang="en-US" sz="1500" dirty="0"/>
          </a:p>
        </p:txBody>
      </p:sp>
      <p:pic>
        <p:nvPicPr>
          <p:cNvPr id="20" name="Image 4" descr="preencoded.png"/>
          <p:cNvPicPr>
            <a:picLocks noChangeAspect="1"/>
          </p:cNvPicPr>
          <p:nvPr/>
        </p:nvPicPr>
        <p:blipFill>
          <a:blip r:embed="rId7"/>
          <a:stretch>
            <a:fillRect/>
          </a:stretch>
        </p:blipFill>
        <p:spPr>
          <a:xfrm>
            <a:off x="779383" y="6051828"/>
            <a:ext cx="194786" cy="243483"/>
          </a:xfrm>
          <a:prstGeom prst="rect">
            <a:avLst/>
          </a:prstGeom>
        </p:spPr>
      </p:pic>
      <p:sp>
        <p:nvSpPr>
          <p:cNvPr id="21" name="Shape 14"/>
          <p:cNvSpPr/>
          <p:nvPr/>
        </p:nvSpPr>
        <p:spPr>
          <a:xfrm>
            <a:off x="779383" y="6360081"/>
            <a:ext cx="6438424" cy="22860"/>
          </a:xfrm>
          <a:prstGeom prst="rect">
            <a:avLst/>
          </a:prstGeom>
          <a:solidFill>
            <a:srgbClr val="E6DED2"/>
          </a:solidFill>
          <a:ln/>
        </p:spPr>
      </p:sp>
      <p:sp>
        <p:nvSpPr>
          <p:cNvPr id="22" name="Text 15"/>
          <p:cNvSpPr/>
          <p:nvPr/>
        </p:nvSpPr>
        <p:spPr>
          <a:xfrm>
            <a:off x="779383" y="6503194"/>
            <a:ext cx="2435781" cy="304443"/>
          </a:xfrm>
          <a:prstGeom prst="rect">
            <a:avLst/>
          </a:prstGeom>
          <a:noFill/>
          <a:ln/>
        </p:spPr>
        <p:txBody>
          <a:bodyPr wrap="none" lIns="0" tIns="0" rIns="0" bIns="0" rtlCol="0" anchor="t"/>
          <a:lstStyle/>
          <a:p>
            <a:pPr marL="0" indent="0" algn="l">
              <a:lnSpc>
                <a:spcPts val="2350"/>
              </a:lnSpc>
              <a:buNone/>
            </a:pPr>
            <a:r>
              <a:rPr lang="en-US" sz="1900" dirty="0">
                <a:solidFill>
                  <a:srgbClr val="4C4C4C"/>
                </a:solidFill>
                <a:latin typeface="Noto Serif Medium" pitchFamily="34" charset="0"/>
                <a:ea typeface="Noto Serif Medium" pitchFamily="34" charset="-122"/>
                <a:cs typeface="Noto Serif Medium" pitchFamily="34" charset="-120"/>
              </a:rPr>
              <a:t>Train-Test Split</a:t>
            </a:r>
            <a:endParaRPr lang="en-US" sz="1900" dirty="0"/>
          </a:p>
        </p:txBody>
      </p:sp>
      <p:sp>
        <p:nvSpPr>
          <p:cNvPr id="23" name="Text 16"/>
          <p:cNvSpPr/>
          <p:nvPr/>
        </p:nvSpPr>
        <p:spPr>
          <a:xfrm>
            <a:off x="779383" y="6924556"/>
            <a:ext cx="6438424" cy="623649"/>
          </a:xfrm>
          <a:prstGeom prst="rect">
            <a:avLst/>
          </a:prstGeom>
          <a:noFill/>
          <a:ln/>
        </p:spPr>
        <p:txBody>
          <a:bodyPr wrap="square" lIns="0" tIns="0" rIns="0" bIns="0" rtlCol="0" anchor="t"/>
          <a:lstStyle/>
          <a:p>
            <a:pPr marL="0" indent="0" algn="l">
              <a:lnSpc>
                <a:spcPts val="2450"/>
              </a:lnSpc>
              <a:buNone/>
            </a:pPr>
            <a:r>
              <a:rPr lang="en-US" sz="1500" dirty="0">
                <a:solidFill>
                  <a:srgbClr val="4C4C4C"/>
                </a:solidFill>
                <a:latin typeface="Noto Serif" pitchFamily="34" charset="0"/>
                <a:ea typeface="Noto Serif" pitchFamily="34" charset="-122"/>
                <a:cs typeface="Noto Serif" pitchFamily="34" charset="-120"/>
              </a:rPr>
              <a:t>Divide processed dataset into training and testing subsets for model development</a:t>
            </a:r>
            <a:endParaRPr lang="en-US" sz="1500" dirty="0"/>
          </a:p>
        </p:txBody>
      </p:sp>
      <p:pic>
        <p:nvPicPr>
          <p:cNvPr id="24" name="Image 5" descr="preencoded.png"/>
          <p:cNvPicPr>
            <a:picLocks noChangeAspect="1"/>
          </p:cNvPicPr>
          <p:nvPr/>
        </p:nvPicPr>
        <p:blipFill>
          <a:blip r:embed="rId8"/>
          <a:stretch>
            <a:fillRect/>
          </a:stretch>
        </p:blipFill>
        <p:spPr>
          <a:xfrm>
            <a:off x="7412593" y="6051828"/>
            <a:ext cx="194786" cy="243483"/>
          </a:xfrm>
          <a:prstGeom prst="rect">
            <a:avLst/>
          </a:prstGeom>
        </p:spPr>
      </p:pic>
      <p:sp>
        <p:nvSpPr>
          <p:cNvPr id="25" name="Shape 17"/>
          <p:cNvSpPr/>
          <p:nvPr/>
        </p:nvSpPr>
        <p:spPr>
          <a:xfrm>
            <a:off x="7412593" y="6360081"/>
            <a:ext cx="6438424" cy="22860"/>
          </a:xfrm>
          <a:prstGeom prst="rect">
            <a:avLst/>
          </a:prstGeom>
          <a:solidFill>
            <a:srgbClr val="E6DED2"/>
          </a:solidFill>
          <a:ln/>
        </p:spPr>
      </p:sp>
      <p:sp>
        <p:nvSpPr>
          <p:cNvPr id="26" name="Text 18"/>
          <p:cNvSpPr/>
          <p:nvPr/>
        </p:nvSpPr>
        <p:spPr>
          <a:xfrm>
            <a:off x="7412593" y="6503194"/>
            <a:ext cx="2435781" cy="304443"/>
          </a:xfrm>
          <a:prstGeom prst="rect">
            <a:avLst/>
          </a:prstGeom>
          <a:noFill/>
          <a:ln/>
        </p:spPr>
        <p:txBody>
          <a:bodyPr wrap="none" lIns="0" tIns="0" rIns="0" bIns="0" rtlCol="0" anchor="t"/>
          <a:lstStyle/>
          <a:p>
            <a:pPr marL="0" indent="0" algn="l">
              <a:lnSpc>
                <a:spcPts val="2350"/>
              </a:lnSpc>
              <a:buNone/>
            </a:pPr>
            <a:r>
              <a:rPr lang="en-US" sz="1900" dirty="0">
                <a:solidFill>
                  <a:srgbClr val="4C4C4C"/>
                </a:solidFill>
                <a:latin typeface="Noto Serif Medium" pitchFamily="34" charset="0"/>
                <a:ea typeface="Noto Serif Medium" pitchFamily="34" charset="-122"/>
                <a:cs typeface="Noto Serif Medium" pitchFamily="34" charset="-120"/>
              </a:rPr>
              <a:t>Processed Dataset</a:t>
            </a:r>
            <a:endParaRPr lang="en-US" sz="1900" dirty="0"/>
          </a:p>
        </p:txBody>
      </p:sp>
      <p:sp>
        <p:nvSpPr>
          <p:cNvPr id="27" name="Text 19"/>
          <p:cNvSpPr/>
          <p:nvPr/>
        </p:nvSpPr>
        <p:spPr>
          <a:xfrm>
            <a:off x="7412593" y="6924556"/>
            <a:ext cx="6438424" cy="623649"/>
          </a:xfrm>
          <a:prstGeom prst="rect">
            <a:avLst/>
          </a:prstGeom>
          <a:noFill/>
          <a:ln/>
        </p:spPr>
        <p:txBody>
          <a:bodyPr wrap="square" lIns="0" tIns="0" rIns="0" bIns="0" rtlCol="0" anchor="t"/>
          <a:lstStyle/>
          <a:p>
            <a:pPr marL="0" indent="0" algn="l">
              <a:lnSpc>
                <a:spcPts val="2450"/>
              </a:lnSpc>
              <a:buNone/>
            </a:pPr>
            <a:r>
              <a:rPr lang="en-US" sz="1500" dirty="0">
                <a:solidFill>
                  <a:srgbClr val="4C4C4C"/>
                </a:solidFill>
                <a:latin typeface="Noto Serif" pitchFamily="34" charset="0"/>
                <a:ea typeface="Noto Serif" pitchFamily="34" charset="-122"/>
                <a:cs typeface="Noto Serif" pitchFamily="34" charset="-120"/>
              </a:rPr>
              <a:t>Generate clean, ML-ready dataset saved for future analysis and model training</a:t>
            </a:r>
            <a:endParaRPr lang="en-US" sz="1500" dirty="0"/>
          </a:p>
        </p:txBody>
      </p:sp>
      <p:sp>
        <p:nvSpPr>
          <p:cNvPr id="28" name="Rectangle 27">
            <a:extLst>
              <a:ext uri="{FF2B5EF4-FFF2-40B4-BE49-F238E27FC236}">
                <a16:creationId xmlns:a16="http://schemas.microsoft.com/office/drawing/2014/main" id="{2CA08CEB-7BE6-B041-0321-62DC36CFDBF6}"/>
              </a:ext>
            </a:extLst>
          </p:cNvPr>
          <p:cNvSpPr/>
          <p:nvPr/>
        </p:nvSpPr>
        <p:spPr>
          <a:xfrm>
            <a:off x="0" y="7693819"/>
            <a:ext cx="14630400" cy="53578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4255" y="484108"/>
            <a:ext cx="5929789" cy="550188"/>
          </a:xfrm>
          <a:prstGeom prst="rect">
            <a:avLst/>
          </a:prstGeom>
          <a:noFill/>
          <a:ln/>
        </p:spPr>
        <p:txBody>
          <a:bodyPr wrap="none" lIns="0" tIns="0" rIns="0" bIns="0" rtlCol="0" anchor="t"/>
          <a:lstStyle/>
          <a:p>
            <a:pPr marL="0" indent="0" algn="l">
              <a:lnSpc>
                <a:spcPts val="4300"/>
              </a:lnSpc>
              <a:buNone/>
            </a:pPr>
            <a:r>
              <a:rPr lang="en-US" sz="3450" dirty="0">
                <a:solidFill>
                  <a:srgbClr val="3A3A3A"/>
                </a:solidFill>
                <a:latin typeface="Noto Serif Medium" pitchFamily="34" charset="0"/>
                <a:ea typeface="Noto Serif Medium" pitchFamily="34" charset="-122"/>
                <a:cs typeface="Noto Serif Medium" pitchFamily="34" charset="-120"/>
              </a:rPr>
              <a:t>Raw Dataset Characteristics</a:t>
            </a:r>
            <a:endParaRPr lang="en-US" sz="3450" dirty="0"/>
          </a:p>
        </p:txBody>
      </p:sp>
      <p:sp>
        <p:nvSpPr>
          <p:cNvPr id="3" name="Text 1"/>
          <p:cNvSpPr/>
          <p:nvPr/>
        </p:nvSpPr>
        <p:spPr>
          <a:xfrm>
            <a:off x="704255" y="1474351"/>
            <a:ext cx="3561159" cy="330041"/>
          </a:xfrm>
          <a:prstGeom prst="rect">
            <a:avLst/>
          </a:prstGeom>
          <a:noFill/>
          <a:ln/>
        </p:spPr>
        <p:txBody>
          <a:bodyPr wrap="none" lIns="0" tIns="0" rIns="0" bIns="0" rtlCol="0" anchor="t"/>
          <a:lstStyle/>
          <a:p>
            <a:pPr marL="0" indent="0" algn="l">
              <a:lnSpc>
                <a:spcPts val="2550"/>
              </a:lnSpc>
              <a:buNone/>
            </a:pPr>
            <a:r>
              <a:rPr lang="en-US" sz="2050" dirty="0">
                <a:solidFill>
                  <a:srgbClr val="3A3A3A"/>
                </a:solidFill>
                <a:latin typeface="Noto Serif Medium" pitchFamily="34" charset="0"/>
                <a:ea typeface="Noto Serif Medium" pitchFamily="34" charset="-122"/>
                <a:cs typeface="Noto Serif Medium" pitchFamily="34" charset="-120"/>
              </a:rPr>
              <a:t>Original Healthcare Dataset</a:t>
            </a:r>
            <a:endParaRPr lang="en-US" sz="2050" dirty="0"/>
          </a:p>
        </p:txBody>
      </p:sp>
      <p:sp>
        <p:nvSpPr>
          <p:cNvPr id="4" name="Text 2"/>
          <p:cNvSpPr/>
          <p:nvPr/>
        </p:nvSpPr>
        <p:spPr>
          <a:xfrm>
            <a:off x="704255" y="1980367"/>
            <a:ext cx="6396157" cy="1126808"/>
          </a:xfrm>
          <a:prstGeom prst="rect">
            <a:avLst/>
          </a:prstGeom>
          <a:noFill/>
          <a:ln/>
        </p:spPr>
        <p:txBody>
          <a:bodyPr wrap="square" lIns="0" tIns="0" rIns="0" bIns="0" rtlCol="0" anchor="t"/>
          <a:lstStyle/>
          <a:p>
            <a:pPr marL="0" indent="0" algn="l">
              <a:lnSpc>
                <a:spcPts val="2200"/>
              </a:lnSpc>
              <a:buNone/>
            </a:pPr>
            <a:r>
              <a:rPr lang="en-US" sz="1350" dirty="0">
                <a:solidFill>
                  <a:srgbClr val="4C4C4C"/>
                </a:solidFill>
                <a:latin typeface="Noto Serif" pitchFamily="34" charset="0"/>
                <a:ea typeface="Noto Serif" pitchFamily="34" charset="-122"/>
                <a:cs typeface="Noto Serif" pitchFamily="34" charset="-120"/>
              </a:rPr>
              <a:t>The raw healthcare dataset presents several typical challenges found in real-world medical data. Our analysis identified critical data quality issues that required systematic attention before any meaningful analysis could be conducted.</a:t>
            </a:r>
            <a:endParaRPr lang="en-US" sz="1350" dirty="0"/>
          </a:p>
        </p:txBody>
      </p:sp>
      <p:pic>
        <p:nvPicPr>
          <p:cNvPr id="5" name="Image 0" descr="preencoded.png"/>
          <p:cNvPicPr>
            <a:picLocks noChangeAspect="1"/>
          </p:cNvPicPr>
          <p:nvPr/>
        </p:nvPicPr>
        <p:blipFill>
          <a:blip r:embed="rId3"/>
          <a:stretch>
            <a:fillRect/>
          </a:stretch>
        </p:blipFill>
        <p:spPr>
          <a:xfrm>
            <a:off x="704255" y="3305175"/>
            <a:ext cx="5545098" cy="2487216"/>
          </a:xfrm>
          <a:prstGeom prst="rect">
            <a:avLst/>
          </a:prstGeom>
        </p:spPr>
      </p:pic>
      <p:sp>
        <p:nvSpPr>
          <p:cNvPr id="6" name="Shape 3"/>
          <p:cNvSpPr/>
          <p:nvPr/>
        </p:nvSpPr>
        <p:spPr>
          <a:xfrm>
            <a:off x="7537609" y="1496378"/>
            <a:ext cx="6396157" cy="1381720"/>
          </a:xfrm>
          <a:prstGeom prst="roundRect">
            <a:avLst>
              <a:gd name="adj" fmla="val 5352"/>
            </a:avLst>
          </a:prstGeom>
          <a:solidFill>
            <a:srgbClr val="A8B8A2">
              <a:alpha val="50000"/>
            </a:srgbClr>
          </a:solidFill>
          <a:ln w="7620">
            <a:solidFill>
              <a:srgbClr val="8E9E88"/>
            </a:solidFill>
            <a:prstDash val="solid"/>
          </a:ln>
          <a:effectLst>
            <a:outerShdw dist="15240" dir="2700000" algn="bl" rotWithShape="0">
              <a:srgbClr val="8E9E88">
                <a:alpha val="100000"/>
              </a:srgbClr>
            </a:outerShdw>
          </a:effectLst>
        </p:spPr>
      </p:sp>
      <p:sp>
        <p:nvSpPr>
          <p:cNvPr id="7" name="Text 4"/>
          <p:cNvSpPr/>
          <p:nvPr/>
        </p:nvSpPr>
        <p:spPr>
          <a:xfrm>
            <a:off x="7721203" y="1679972"/>
            <a:ext cx="2581870" cy="275153"/>
          </a:xfrm>
          <a:prstGeom prst="rect">
            <a:avLst/>
          </a:prstGeom>
          <a:noFill/>
          <a:ln/>
        </p:spPr>
        <p:txBody>
          <a:bodyPr wrap="none" lIns="0" tIns="0" rIns="0" bIns="0" rtlCol="0" anchor="t"/>
          <a:lstStyle/>
          <a:p>
            <a:pPr marL="0" indent="0" algn="l">
              <a:lnSpc>
                <a:spcPts val="2150"/>
              </a:lnSpc>
              <a:buNone/>
            </a:pPr>
            <a:r>
              <a:rPr lang="en-US" sz="1700" dirty="0">
                <a:solidFill>
                  <a:srgbClr val="000000"/>
                </a:solidFill>
                <a:latin typeface="Noto Serif Medium" pitchFamily="34" charset="0"/>
                <a:ea typeface="Noto Serif Medium" pitchFamily="34" charset="-122"/>
                <a:cs typeface="Noto Serif Medium" pitchFamily="34" charset="-120"/>
              </a:rPr>
              <a:t>Missing Discharge Dates</a:t>
            </a:r>
            <a:endParaRPr lang="en-US" sz="1700" dirty="0"/>
          </a:p>
        </p:txBody>
      </p:sp>
      <p:sp>
        <p:nvSpPr>
          <p:cNvPr id="8" name="Text 5"/>
          <p:cNvSpPr/>
          <p:nvPr/>
        </p:nvSpPr>
        <p:spPr>
          <a:xfrm>
            <a:off x="7721203" y="2131100"/>
            <a:ext cx="6028968" cy="563404"/>
          </a:xfrm>
          <a:prstGeom prst="rect">
            <a:avLst/>
          </a:prstGeom>
          <a:noFill/>
          <a:ln/>
        </p:spPr>
        <p:txBody>
          <a:bodyPr wrap="square" lIns="0" tIns="0" rIns="0" bIns="0" rtlCol="0" anchor="t"/>
          <a:lstStyle/>
          <a:p>
            <a:pPr marL="0" indent="0" algn="l">
              <a:lnSpc>
                <a:spcPts val="2200"/>
              </a:lnSpc>
              <a:buNone/>
            </a:pPr>
            <a:r>
              <a:rPr lang="en-US" sz="1350" dirty="0">
                <a:solidFill>
                  <a:srgbClr val="000000"/>
                </a:solidFill>
                <a:latin typeface="Noto Serif" pitchFamily="34" charset="0"/>
                <a:ea typeface="Noto Serif" pitchFamily="34" charset="-122"/>
                <a:cs typeface="Noto Serif" pitchFamily="34" charset="-120"/>
              </a:rPr>
              <a:t>Approximately 15% of patient records lacked discharge date information, affecting length of stay calculations</a:t>
            </a:r>
            <a:endParaRPr lang="en-US" sz="1350" dirty="0"/>
          </a:p>
        </p:txBody>
      </p:sp>
      <p:sp>
        <p:nvSpPr>
          <p:cNvPr id="9" name="Shape 6"/>
          <p:cNvSpPr/>
          <p:nvPr/>
        </p:nvSpPr>
        <p:spPr>
          <a:xfrm>
            <a:off x="7537609" y="3054072"/>
            <a:ext cx="6396157" cy="1381720"/>
          </a:xfrm>
          <a:prstGeom prst="roundRect">
            <a:avLst>
              <a:gd name="adj" fmla="val 5352"/>
            </a:avLst>
          </a:prstGeom>
          <a:solidFill>
            <a:srgbClr val="A8B8A2">
              <a:alpha val="50000"/>
            </a:srgbClr>
          </a:solidFill>
          <a:ln w="7620">
            <a:solidFill>
              <a:srgbClr val="8E9E88"/>
            </a:solidFill>
            <a:prstDash val="solid"/>
          </a:ln>
          <a:effectLst>
            <a:outerShdw dist="15240" dir="2700000" algn="bl" rotWithShape="0">
              <a:srgbClr val="8E9E88">
                <a:alpha val="100000"/>
              </a:srgbClr>
            </a:outerShdw>
          </a:effectLst>
        </p:spPr>
      </p:sp>
      <p:sp>
        <p:nvSpPr>
          <p:cNvPr id="10" name="Text 7"/>
          <p:cNvSpPr/>
          <p:nvPr/>
        </p:nvSpPr>
        <p:spPr>
          <a:xfrm>
            <a:off x="7721203" y="3237667"/>
            <a:ext cx="2510552" cy="275153"/>
          </a:xfrm>
          <a:prstGeom prst="rect">
            <a:avLst/>
          </a:prstGeom>
          <a:noFill/>
          <a:ln/>
        </p:spPr>
        <p:txBody>
          <a:bodyPr wrap="none" lIns="0" tIns="0" rIns="0" bIns="0" rtlCol="0" anchor="t"/>
          <a:lstStyle/>
          <a:p>
            <a:pPr marL="0" indent="0" algn="l">
              <a:lnSpc>
                <a:spcPts val="2150"/>
              </a:lnSpc>
              <a:buNone/>
            </a:pPr>
            <a:r>
              <a:rPr lang="en-US" sz="1700" dirty="0">
                <a:solidFill>
                  <a:srgbClr val="000000"/>
                </a:solidFill>
                <a:latin typeface="Noto Serif Medium" pitchFamily="34" charset="0"/>
                <a:ea typeface="Noto Serif Medium" pitchFamily="34" charset="-122"/>
                <a:cs typeface="Noto Serif Medium" pitchFamily="34" charset="-120"/>
              </a:rPr>
              <a:t>Incomplete Test Results</a:t>
            </a:r>
            <a:endParaRPr lang="en-US" sz="1700" dirty="0"/>
          </a:p>
        </p:txBody>
      </p:sp>
      <p:sp>
        <p:nvSpPr>
          <p:cNvPr id="11" name="Text 8"/>
          <p:cNvSpPr/>
          <p:nvPr/>
        </p:nvSpPr>
        <p:spPr>
          <a:xfrm>
            <a:off x="7721203" y="3688794"/>
            <a:ext cx="6028968" cy="563404"/>
          </a:xfrm>
          <a:prstGeom prst="rect">
            <a:avLst/>
          </a:prstGeom>
          <a:noFill/>
          <a:ln/>
        </p:spPr>
        <p:txBody>
          <a:bodyPr wrap="square" lIns="0" tIns="0" rIns="0" bIns="0" rtlCol="0" anchor="t"/>
          <a:lstStyle/>
          <a:p>
            <a:pPr marL="0" indent="0" algn="l">
              <a:lnSpc>
                <a:spcPts val="2200"/>
              </a:lnSpc>
              <a:buNone/>
            </a:pPr>
            <a:r>
              <a:rPr lang="en-US" sz="1350" dirty="0">
                <a:solidFill>
                  <a:srgbClr val="000000"/>
                </a:solidFill>
                <a:latin typeface="Noto Serif" pitchFamily="34" charset="0"/>
                <a:ea typeface="Noto Serif" pitchFamily="34" charset="-122"/>
                <a:cs typeface="Noto Serif" pitchFamily="34" charset="-120"/>
              </a:rPr>
              <a:t>Test result fields contained significant gaps, with missing values distributed across various diagnostic categories</a:t>
            </a:r>
            <a:endParaRPr lang="en-US" sz="1350" dirty="0"/>
          </a:p>
        </p:txBody>
      </p:sp>
      <p:sp>
        <p:nvSpPr>
          <p:cNvPr id="12" name="Shape 9"/>
          <p:cNvSpPr/>
          <p:nvPr/>
        </p:nvSpPr>
        <p:spPr>
          <a:xfrm>
            <a:off x="7537609" y="4611767"/>
            <a:ext cx="6396157" cy="1381720"/>
          </a:xfrm>
          <a:prstGeom prst="roundRect">
            <a:avLst>
              <a:gd name="adj" fmla="val 5352"/>
            </a:avLst>
          </a:prstGeom>
          <a:solidFill>
            <a:srgbClr val="A8B8A2">
              <a:alpha val="50000"/>
            </a:srgbClr>
          </a:solidFill>
          <a:ln w="7620">
            <a:solidFill>
              <a:srgbClr val="8E9E88"/>
            </a:solidFill>
            <a:prstDash val="solid"/>
          </a:ln>
          <a:effectLst>
            <a:outerShdw dist="15240" dir="2700000" algn="bl" rotWithShape="0">
              <a:srgbClr val="8E9E88">
                <a:alpha val="100000"/>
              </a:srgbClr>
            </a:outerShdw>
          </a:effectLst>
        </p:spPr>
      </p:sp>
      <p:sp>
        <p:nvSpPr>
          <p:cNvPr id="13" name="Text 10"/>
          <p:cNvSpPr/>
          <p:nvPr/>
        </p:nvSpPr>
        <p:spPr>
          <a:xfrm>
            <a:off x="7721203" y="4795361"/>
            <a:ext cx="2892743" cy="275153"/>
          </a:xfrm>
          <a:prstGeom prst="rect">
            <a:avLst/>
          </a:prstGeom>
          <a:noFill/>
          <a:ln/>
        </p:spPr>
        <p:txBody>
          <a:bodyPr wrap="none" lIns="0" tIns="0" rIns="0" bIns="0" rtlCol="0" anchor="t"/>
          <a:lstStyle/>
          <a:p>
            <a:pPr marL="0" indent="0" algn="l">
              <a:lnSpc>
                <a:spcPts val="2150"/>
              </a:lnSpc>
              <a:buNone/>
            </a:pPr>
            <a:r>
              <a:rPr lang="en-US" sz="1700" dirty="0">
                <a:solidFill>
                  <a:srgbClr val="000000"/>
                </a:solidFill>
                <a:latin typeface="Noto Serif Medium" pitchFamily="34" charset="0"/>
                <a:ea typeface="Noto Serif Medium" pitchFamily="34" charset="-122"/>
                <a:cs typeface="Noto Serif Medium" pitchFamily="34" charset="-120"/>
              </a:rPr>
              <a:t>Inconsistent Billing Format</a:t>
            </a:r>
            <a:endParaRPr lang="en-US" sz="1700" dirty="0"/>
          </a:p>
        </p:txBody>
      </p:sp>
      <p:sp>
        <p:nvSpPr>
          <p:cNvPr id="14" name="Text 11"/>
          <p:cNvSpPr/>
          <p:nvPr/>
        </p:nvSpPr>
        <p:spPr>
          <a:xfrm>
            <a:off x="7721203" y="5246489"/>
            <a:ext cx="6028968" cy="563404"/>
          </a:xfrm>
          <a:prstGeom prst="rect">
            <a:avLst/>
          </a:prstGeom>
          <a:noFill/>
          <a:ln/>
        </p:spPr>
        <p:txBody>
          <a:bodyPr wrap="square" lIns="0" tIns="0" rIns="0" bIns="0" rtlCol="0" anchor="t"/>
          <a:lstStyle/>
          <a:p>
            <a:pPr marL="0" indent="0" algn="l">
              <a:lnSpc>
                <a:spcPts val="2200"/>
              </a:lnSpc>
              <a:buNone/>
            </a:pPr>
            <a:r>
              <a:rPr lang="en-US" sz="1350" dirty="0">
                <a:solidFill>
                  <a:srgbClr val="000000"/>
                </a:solidFill>
                <a:latin typeface="Noto Serif" pitchFamily="34" charset="0"/>
                <a:ea typeface="Noto Serif" pitchFamily="34" charset="-122"/>
                <a:cs typeface="Noto Serif" pitchFamily="34" charset="-120"/>
              </a:rPr>
              <a:t>Billing amounts included currency symbols and inconsistent decimal formatting, preventing numerical analysis</a:t>
            </a:r>
            <a:endParaRPr lang="en-US" sz="1350" dirty="0"/>
          </a:p>
        </p:txBody>
      </p:sp>
      <p:sp>
        <p:nvSpPr>
          <p:cNvPr id="15" name="Shape 12"/>
          <p:cNvSpPr/>
          <p:nvPr/>
        </p:nvSpPr>
        <p:spPr>
          <a:xfrm>
            <a:off x="7537609" y="6169462"/>
            <a:ext cx="6396157" cy="1381720"/>
          </a:xfrm>
          <a:prstGeom prst="roundRect">
            <a:avLst>
              <a:gd name="adj" fmla="val 5352"/>
            </a:avLst>
          </a:prstGeom>
          <a:solidFill>
            <a:srgbClr val="A8B8A2">
              <a:alpha val="50000"/>
            </a:srgbClr>
          </a:solidFill>
          <a:ln w="7620">
            <a:solidFill>
              <a:srgbClr val="8E9E88"/>
            </a:solidFill>
            <a:prstDash val="solid"/>
          </a:ln>
          <a:effectLst>
            <a:outerShdw dist="15240" dir="2700000" algn="bl" rotWithShape="0">
              <a:srgbClr val="8E9E88">
                <a:alpha val="100000"/>
              </a:srgbClr>
            </a:outerShdw>
          </a:effectLst>
        </p:spPr>
      </p:sp>
      <p:sp>
        <p:nvSpPr>
          <p:cNvPr id="16" name="Text 13"/>
          <p:cNvSpPr/>
          <p:nvPr/>
        </p:nvSpPr>
        <p:spPr>
          <a:xfrm>
            <a:off x="7721203" y="6353056"/>
            <a:ext cx="2956560" cy="275153"/>
          </a:xfrm>
          <a:prstGeom prst="rect">
            <a:avLst/>
          </a:prstGeom>
          <a:noFill/>
          <a:ln/>
        </p:spPr>
        <p:txBody>
          <a:bodyPr wrap="none" lIns="0" tIns="0" rIns="0" bIns="0" rtlCol="0" anchor="t"/>
          <a:lstStyle/>
          <a:p>
            <a:pPr marL="0" indent="0" algn="l">
              <a:lnSpc>
                <a:spcPts val="2150"/>
              </a:lnSpc>
              <a:buNone/>
            </a:pPr>
            <a:r>
              <a:rPr lang="en-US" sz="1700" dirty="0">
                <a:solidFill>
                  <a:srgbClr val="000000"/>
                </a:solidFill>
                <a:latin typeface="Noto Serif Medium" pitchFamily="34" charset="0"/>
                <a:ea typeface="Noto Serif Medium" pitchFamily="34" charset="-122"/>
                <a:cs typeface="Noto Serif Medium" pitchFamily="34" charset="-120"/>
              </a:rPr>
              <a:t>Categorical Encoding Issues</a:t>
            </a:r>
            <a:endParaRPr lang="en-US" sz="1700" dirty="0"/>
          </a:p>
        </p:txBody>
      </p:sp>
      <p:sp>
        <p:nvSpPr>
          <p:cNvPr id="17" name="Text 14"/>
          <p:cNvSpPr/>
          <p:nvPr/>
        </p:nvSpPr>
        <p:spPr>
          <a:xfrm>
            <a:off x="7721203" y="6804184"/>
            <a:ext cx="6028968" cy="563404"/>
          </a:xfrm>
          <a:prstGeom prst="rect">
            <a:avLst/>
          </a:prstGeom>
          <a:noFill/>
          <a:ln/>
        </p:spPr>
        <p:txBody>
          <a:bodyPr wrap="square" lIns="0" tIns="0" rIns="0" bIns="0" rtlCol="0" anchor="t"/>
          <a:lstStyle/>
          <a:p>
            <a:pPr marL="0" indent="0" algn="l">
              <a:lnSpc>
                <a:spcPts val="2200"/>
              </a:lnSpc>
              <a:buNone/>
            </a:pPr>
            <a:r>
              <a:rPr lang="en-US" sz="1350" dirty="0">
                <a:solidFill>
                  <a:srgbClr val="000000"/>
                </a:solidFill>
                <a:latin typeface="Noto Serif" pitchFamily="34" charset="0"/>
                <a:ea typeface="Noto Serif" pitchFamily="34" charset="-122"/>
                <a:cs typeface="Noto Serif" pitchFamily="34" charset="-120"/>
              </a:rPr>
              <a:t>Gender and test result categories required systematic encoding for machine learning compatibility</a:t>
            </a:r>
            <a:endParaRPr lang="en-US" sz="1350" dirty="0"/>
          </a:p>
        </p:txBody>
      </p:sp>
      <p:sp>
        <p:nvSpPr>
          <p:cNvPr id="18" name="Rectangle 17">
            <a:extLst>
              <a:ext uri="{FF2B5EF4-FFF2-40B4-BE49-F238E27FC236}">
                <a16:creationId xmlns:a16="http://schemas.microsoft.com/office/drawing/2014/main" id="{00382B48-ACDE-AFA8-45CE-D385D0477267}"/>
              </a:ext>
            </a:extLst>
          </p:cNvPr>
          <p:cNvSpPr/>
          <p:nvPr/>
        </p:nvSpPr>
        <p:spPr>
          <a:xfrm>
            <a:off x="0" y="7716644"/>
            <a:ext cx="14630400" cy="512956"/>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15791"/>
            <a:ext cx="8672513" cy="620078"/>
          </a:xfrm>
          <a:prstGeom prst="rect">
            <a:avLst/>
          </a:prstGeom>
          <a:noFill/>
          <a:ln/>
        </p:spPr>
        <p:txBody>
          <a:bodyPr wrap="none" lIns="0" tIns="0" rIns="0" bIns="0" rtlCol="0" anchor="t"/>
          <a:lstStyle/>
          <a:p>
            <a:pPr marL="0" indent="0" algn="l">
              <a:lnSpc>
                <a:spcPts val="4850"/>
              </a:lnSpc>
              <a:buNone/>
            </a:pPr>
            <a:r>
              <a:rPr lang="en-US" sz="3900" dirty="0">
                <a:solidFill>
                  <a:srgbClr val="3A3A3A"/>
                </a:solidFill>
                <a:latin typeface="Noto Serif Medium" pitchFamily="34" charset="0"/>
                <a:ea typeface="Noto Serif Medium" pitchFamily="34" charset="-122"/>
                <a:cs typeface="Noto Serif Medium" pitchFamily="34" charset="-120"/>
              </a:rPr>
              <a:t>Comprehensive Preprocessing Steps</a:t>
            </a:r>
            <a:endParaRPr lang="en-US" sz="3900" dirty="0"/>
          </a:p>
        </p:txBody>
      </p:sp>
      <p:sp>
        <p:nvSpPr>
          <p:cNvPr id="3" name="Text 1"/>
          <p:cNvSpPr/>
          <p:nvPr/>
        </p:nvSpPr>
        <p:spPr>
          <a:xfrm>
            <a:off x="793790" y="1632704"/>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Noto Serif" pitchFamily="34" charset="0"/>
                <a:ea typeface="Noto Serif" pitchFamily="34" charset="-122"/>
                <a:cs typeface="Noto Serif" pitchFamily="34" charset="-120"/>
              </a:rPr>
              <a:t>Our data preprocessing pipeline addresses each identified data quality issue through systematic, reproducible methodologies that maintain clinical relevance whilst ensuring machine learning compatibility.</a:t>
            </a:r>
            <a:endParaRPr lang="en-US" sz="1550" dirty="0"/>
          </a:p>
        </p:txBody>
      </p:sp>
      <p:sp>
        <p:nvSpPr>
          <p:cNvPr id="4" name="Shape 2"/>
          <p:cNvSpPr/>
          <p:nvPr/>
        </p:nvSpPr>
        <p:spPr>
          <a:xfrm>
            <a:off x="7303770" y="2491026"/>
            <a:ext cx="22860" cy="5122783"/>
          </a:xfrm>
          <a:prstGeom prst="roundRect">
            <a:avLst>
              <a:gd name="adj" fmla="val 364651"/>
            </a:avLst>
          </a:prstGeom>
          <a:solidFill>
            <a:srgbClr val="000000">
              <a:alpha val="8000"/>
            </a:srgbClr>
          </a:solidFill>
          <a:ln/>
        </p:spPr>
      </p:sp>
      <p:sp>
        <p:nvSpPr>
          <p:cNvPr id="5" name="Shape 3"/>
          <p:cNvSpPr/>
          <p:nvPr/>
        </p:nvSpPr>
        <p:spPr>
          <a:xfrm>
            <a:off x="6519505" y="2702838"/>
            <a:ext cx="595313" cy="22860"/>
          </a:xfrm>
          <a:prstGeom prst="roundRect">
            <a:avLst>
              <a:gd name="adj" fmla="val 364651"/>
            </a:avLst>
          </a:prstGeom>
          <a:solidFill>
            <a:srgbClr val="CCC4B8"/>
          </a:solidFill>
          <a:ln/>
        </p:spPr>
      </p:sp>
      <p:sp>
        <p:nvSpPr>
          <p:cNvPr id="6" name="Shape 4"/>
          <p:cNvSpPr/>
          <p:nvPr/>
        </p:nvSpPr>
        <p:spPr>
          <a:xfrm>
            <a:off x="7091958" y="2491026"/>
            <a:ext cx="446484" cy="446484"/>
          </a:xfrm>
          <a:prstGeom prst="roundRect">
            <a:avLst>
              <a:gd name="adj" fmla="val 18670"/>
            </a:avLst>
          </a:prstGeom>
          <a:solidFill>
            <a:srgbClr val="E6DED2">
              <a:alpha val="50000"/>
            </a:srgbClr>
          </a:solidFill>
          <a:ln w="7620">
            <a:solidFill>
              <a:srgbClr val="CCC4B8"/>
            </a:solidFill>
            <a:prstDash val="solid"/>
          </a:ln>
          <a:effectLst>
            <a:outerShdw dist="17780" dir="2700000" algn="bl" rotWithShape="0">
              <a:srgbClr val="CCC4B8">
                <a:alpha val="100000"/>
              </a:srgbClr>
            </a:outerShdw>
          </a:effectLst>
        </p:spPr>
      </p:sp>
      <p:sp>
        <p:nvSpPr>
          <p:cNvPr id="7" name="Text 5"/>
          <p:cNvSpPr/>
          <p:nvPr/>
        </p:nvSpPr>
        <p:spPr>
          <a:xfrm>
            <a:off x="7166372" y="2528233"/>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000000"/>
                </a:solidFill>
                <a:latin typeface="Noto Serif Medium" pitchFamily="34" charset="0"/>
                <a:ea typeface="Noto Serif Medium" pitchFamily="34" charset="-122"/>
                <a:cs typeface="Noto Serif Medium" pitchFamily="34" charset="-120"/>
              </a:rPr>
              <a:t>1</a:t>
            </a:r>
            <a:endParaRPr lang="en-US" sz="2300" dirty="0"/>
          </a:p>
        </p:txBody>
      </p:sp>
      <p:sp>
        <p:nvSpPr>
          <p:cNvPr id="8" name="Text 6"/>
          <p:cNvSpPr/>
          <p:nvPr/>
        </p:nvSpPr>
        <p:spPr>
          <a:xfrm>
            <a:off x="3786068" y="2559248"/>
            <a:ext cx="2536865" cy="310158"/>
          </a:xfrm>
          <a:prstGeom prst="rect">
            <a:avLst/>
          </a:prstGeom>
          <a:noFill/>
          <a:ln/>
        </p:spPr>
        <p:txBody>
          <a:bodyPr wrap="none" lIns="0" tIns="0" rIns="0" bIns="0" rtlCol="0" anchor="t"/>
          <a:lstStyle/>
          <a:p>
            <a:pPr marL="0" indent="0" algn="r">
              <a:lnSpc>
                <a:spcPts val="2400"/>
              </a:lnSpc>
              <a:buNone/>
            </a:pPr>
            <a:r>
              <a:rPr lang="en-US" sz="1950" dirty="0">
                <a:solidFill>
                  <a:srgbClr val="4C4C4C"/>
                </a:solidFill>
                <a:latin typeface="Noto Serif Medium" pitchFamily="34" charset="0"/>
                <a:ea typeface="Noto Serif Medium" pitchFamily="34" charset="-122"/>
                <a:cs typeface="Noto Serif Medium" pitchFamily="34" charset="-120"/>
              </a:rPr>
              <a:t>Date Standardisation</a:t>
            </a:r>
            <a:endParaRPr lang="en-US" sz="1950" dirty="0"/>
          </a:p>
        </p:txBody>
      </p:sp>
      <p:sp>
        <p:nvSpPr>
          <p:cNvPr id="9" name="Text 7"/>
          <p:cNvSpPr/>
          <p:nvPr/>
        </p:nvSpPr>
        <p:spPr>
          <a:xfrm>
            <a:off x="793790" y="2988469"/>
            <a:ext cx="5529143" cy="1270159"/>
          </a:xfrm>
          <a:prstGeom prst="rect">
            <a:avLst/>
          </a:prstGeom>
          <a:noFill/>
          <a:ln/>
        </p:spPr>
        <p:txBody>
          <a:bodyPr wrap="square" lIns="0" tIns="0" rIns="0" bIns="0" rtlCol="0" anchor="t"/>
          <a:lstStyle/>
          <a:p>
            <a:pPr marL="0" indent="0" algn="r">
              <a:lnSpc>
                <a:spcPts val="2500"/>
              </a:lnSpc>
              <a:buNone/>
            </a:pPr>
            <a:r>
              <a:rPr lang="en-US" sz="1550" dirty="0">
                <a:solidFill>
                  <a:srgbClr val="4C4C4C"/>
                </a:solidFill>
                <a:latin typeface="Noto Serif" pitchFamily="34" charset="0"/>
                <a:ea typeface="Noto Serif" pitchFamily="34" charset="-122"/>
                <a:cs typeface="Noto Serif" pitchFamily="34" charset="-120"/>
              </a:rPr>
              <a:t>Converted all admission and discharge dates to standardised datetime format, enabling temporal analysis and length of stay calculations. This step ensures consistency across all temporal variables in the dataset.</a:t>
            </a:r>
            <a:endParaRPr lang="en-US" sz="1550" dirty="0"/>
          </a:p>
        </p:txBody>
      </p:sp>
      <p:sp>
        <p:nvSpPr>
          <p:cNvPr id="10" name="Shape 8"/>
          <p:cNvSpPr/>
          <p:nvPr/>
        </p:nvSpPr>
        <p:spPr>
          <a:xfrm>
            <a:off x="7515582" y="3893463"/>
            <a:ext cx="595313" cy="22860"/>
          </a:xfrm>
          <a:prstGeom prst="roundRect">
            <a:avLst>
              <a:gd name="adj" fmla="val 364651"/>
            </a:avLst>
          </a:prstGeom>
          <a:solidFill>
            <a:srgbClr val="CCC4B8"/>
          </a:solidFill>
          <a:ln/>
        </p:spPr>
      </p:sp>
      <p:sp>
        <p:nvSpPr>
          <p:cNvPr id="11" name="Shape 9"/>
          <p:cNvSpPr/>
          <p:nvPr/>
        </p:nvSpPr>
        <p:spPr>
          <a:xfrm>
            <a:off x="7091958" y="3681651"/>
            <a:ext cx="446484" cy="446484"/>
          </a:xfrm>
          <a:prstGeom prst="roundRect">
            <a:avLst>
              <a:gd name="adj" fmla="val 18670"/>
            </a:avLst>
          </a:prstGeom>
          <a:solidFill>
            <a:srgbClr val="E6DED2">
              <a:alpha val="50000"/>
            </a:srgbClr>
          </a:solidFill>
          <a:ln w="7620">
            <a:solidFill>
              <a:srgbClr val="CCC4B8"/>
            </a:solidFill>
            <a:prstDash val="solid"/>
          </a:ln>
          <a:effectLst>
            <a:outerShdw dist="17780" dir="2700000" algn="bl" rotWithShape="0">
              <a:srgbClr val="CCC4B8">
                <a:alpha val="100000"/>
              </a:srgbClr>
            </a:outerShdw>
          </a:effectLst>
        </p:spPr>
      </p:sp>
      <p:sp>
        <p:nvSpPr>
          <p:cNvPr id="12" name="Text 10"/>
          <p:cNvSpPr/>
          <p:nvPr/>
        </p:nvSpPr>
        <p:spPr>
          <a:xfrm>
            <a:off x="7166372" y="3718858"/>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000000"/>
                </a:solidFill>
                <a:latin typeface="Noto Serif Medium" pitchFamily="34" charset="0"/>
                <a:ea typeface="Noto Serif Medium" pitchFamily="34" charset="-122"/>
                <a:cs typeface="Noto Serif Medium" pitchFamily="34" charset="-120"/>
              </a:rPr>
              <a:t>2</a:t>
            </a:r>
            <a:endParaRPr lang="en-US" sz="2300" dirty="0"/>
          </a:p>
        </p:txBody>
      </p:sp>
      <p:sp>
        <p:nvSpPr>
          <p:cNvPr id="13" name="Text 11"/>
          <p:cNvSpPr/>
          <p:nvPr/>
        </p:nvSpPr>
        <p:spPr>
          <a:xfrm>
            <a:off x="8307467" y="3749873"/>
            <a:ext cx="3078123" cy="310158"/>
          </a:xfrm>
          <a:prstGeom prst="rect">
            <a:avLst/>
          </a:prstGeom>
          <a:noFill/>
          <a:ln/>
        </p:spPr>
        <p:txBody>
          <a:bodyPr wrap="none" lIns="0" tIns="0" rIns="0" bIns="0" rtlCol="0" anchor="t"/>
          <a:lstStyle/>
          <a:p>
            <a:pPr marL="0" indent="0" algn="l">
              <a:lnSpc>
                <a:spcPts val="2400"/>
              </a:lnSpc>
              <a:buNone/>
            </a:pPr>
            <a:r>
              <a:rPr lang="en-US" sz="1950" dirty="0">
                <a:solidFill>
                  <a:srgbClr val="4C4C4C"/>
                </a:solidFill>
                <a:latin typeface="Noto Serif Medium" pitchFamily="34" charset="0"/>
                <a:ea typeface="Noto Serif Medium" pitchFamily="34" charset="-122"/>
                <a:cs typeface="Noto Serif Medium" pitchFamily="34" charset="-120"/>
              </a:rPr>
              <a:t>Missing Value Imputation</a:t>
            </a:r>
            <a:endParaRPr lang="en-US" sz="1950" dirty="0"/>
          </a:p>
        </p:txBody>
      </p:sp>
      <p:sp>
        <p:nvSpPr>
          <p:cNvPr id="14" name="Text 12"/>
          <p:cNvSpPr/>
          <p:nvPr/>
        </p:nvSpPr>
        <p:spPr>
          <a:xfrm>
            <a:off x="8307467" y="4179094"/>
            <a:ext cx="5529143" cy="1270159"/>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Noto Serif" pitchFamily="34" charset="0"/>
                <a:ea typeface="Noto Serif" pitchFamily="34" charset="-122"/>
                <a:cs typeface="Noto Serif" pitchFamily="34" charset="-120"/>
              </a:rPr>
              <a:t>Implemented strategic missing data handling: discharge dates were imputed using average stay duration calculations, whilst test results were filled using modal values to maintain clinical plausibility.</a:t>
            </a:r>
            <a:endParaRPr lang="en-US" sz="1550" dirty="0"/>
          </a:p>
        </p:txBody>
      </p:sp>
      <p:sp>
        <p:nvSpPr>
          <p:cNvPr id="15" name="Shape 13"/>
          <p:cNvSpPr/>
          <p:nvPr/>
        </p:nvSpPr>
        <p:spPr>
          <a:xfrm>
            <a:off x="6519505" y="4975622"/>
            <a:ext cx="595313" cy="22860"/>
          </a:xfrm>
          <a:prstGeom prst="roundRect">
            <a:avLst>
              <a:gd name="adj" fmla="val 364651"/>
            </a:avLst>
          </a:prstGeom>
          <a:solidFill>
            <a:srgbClr val="CCC4B8"/>
          </a:solidFill>
          <a:ln/>
        </p:spPr>
      </p:sp>
      <p:sp>
        <p:nvSpPr>
          <p:cNvPr id="16" name="Shape 14"/>
          <p:cNvSpPr/>
          <p:nvPr/>
        </p:nvSpPr>
        <p:spPr>
          <a:xfrm>
            <a:off x="7091958" y="4763810"/>
            <a:ext cx="446484" cy="446484"/>
          </a:xfrm>
          <a:prstGeom prst="roundRect">
            <a:avLst>
              <a:gd name="adj" fmla="val 18670"/>
            </a:avLst>
          </a:prstGeom>
          <a:solidFill>
            <a:srgbClr val="E6DED2">
              <a:alpha val="50000"/>
            </a:srgbClr>
          </a:solidFill>
          <a:ln w="7620">
            <a:solidFill>
              <a:srgbClr val="CCC4B8"/>
            </a:solidFill>
            <a:prstDash val="solid"/>
          </a:ln>
          <a:effectLst>
            <a:outerShdw dist="17780" dir="2700000" algn="bl" rotWithShape="0">
              <a:srgbClr val="CCC4B8">
                <a:alpha val="100000"/>
              </a:srgbClr>
            </a:outerShdw>
          </a:effectLst>
        </p:spPr>
      </p:sp>
      <p:sp>
        <p:nvSpPr>
          <p:cNvPr id="17" name="Text 15"/>
          <p:cNvSpPr/>
          <p:nvPr/>
        </p:nvSpPr>
        <p:spPr>
          <a:xfrm>
            <a:off x="7166372" y="4801017"/>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000000"/>
                </a:solidFill>
                <a:latin typeface="Noto Serif Medium" pitchFamily="34" charset="0"/>
                <a:ea typeface="Noto Serif Medium" pitchFamily="34" charset="-122"/>
                <a:cs typeface="Noto Serif Medium" pitchFamily="34" charset="-120"/>
              </a:rPr>
              <a:t>3</a:t>
            </a:r>
            <a:endParaRPr lang="en-US" sz="2300" dirty="0"/>
          </a:p>
        </p:txBody>
      </p:sp>
      <p:sp>
        <p:nvSpPr>
          <p:cNvPr id="18" name="Text 16"/>
          <p:cNvSpPr/>
          <p:nvPr/>
        </p:nvSpPr>
        <p:spPr>
          <a:xfrm>
            <a:off x="3311843" y="4832033"/>
            <a:ext cx="3011091" cy="310158"/>
          </a:xfrm>
          <a:prstGeom prst="rect">
            <a:avLst/>
          </a:prstGeom>
          <a:noFill/>
          <a:ln/>
        </p:spPr>
        <p:txBody>
          <a:bodyPr wrap="none" lIns="0" tIns="0" rIns="0" bIns="0" rtlCol="0" anchor="t"/>
          <a:lstStyle/>
          <a:p>
            <a:pPr marL="0" indent="0" algn="r">
              <a:lnSpc>
                <a:spcPts val="2400"/>
              </a:lnSpc>
              <a:buNone/>
            </a:pPr>
            <a:r>
              <a:rPr lang="en-US" sz="1950" dirty="0">
                <a:solidFill>
                  <a:srgbClr val="4C4C4C"/>
                </a:solidFill>
                <a:latin typeface="Noto Serif Medium" pitchFamily="34" charset="0"/>
                <a:ea typeface="Noto Serif Medium" pitchFamily="34" charset="-122"/>
                <a:cs typeface="Noto Serif Medium" pitchFamily="34" charset="-120"/>
              </a:rPr>
              <a:t>Numerical Data Cleaning</a:t>
            </a:r>
            <a:endParaRPr lang="en-US" sz="1950" dirty="0"/>
          </a:p>
        </p:txBody>
      </p:sp>
      <p:sp>
        <p:nvSpPr>
          <p:cNvPr id="19" name="Text 17"/>
          <p:cNvSpPr/>
          <p:nvPr/>
        </p:nvSpPr>
        <p:spPr>
          <a:xfrm>
            <a:off x="793790" y="5261253"/>
            <a:ext cx="5529143" cy="1270159"/>
          </a:xfrm>
          <a:prstGeom prst="rect">
            <a:avLst/>
          </a:prstGeom>
          <a:noFill/>
          <a:ln/>
        </p:spPr>
        <p:txBody>
          <a:bodyPr wrap="square" lIns="0" tIns="0" rIns="0" bIns="0" rtlCol="0" anchor="t"/>
          <a:lstStyle/>
          <a:p>
            <a:pPr marL="0" indent="0" algn="r">
              <a:lnSpc>
                <a:spcPts val="2500"/>
              </a:lnSpc>
              <a:buNone/>
            </a:pPr>
            <a:r>
              <a:rPr lang="en-US" sz="1550" dirty="0">
                <a:solidFill>
                  <a:srgbClr val="4C4C4C"/>
                </a:solidFill>
                <a:latin typeface="Noto Serif" pitchFamily="34" charset="0"/>
                <a:ea typeface="Noto Serif" pitchFamily="34" charset="-122"/>
                <a:cs typeface="Noto Serif" pitchFamily="34" charset="-120"/>
              </a:rPr>
              <a:t>Systematically cleaned billing amount fields by removing currency symbols and standardising decimal representations, converting all monetary values to consistent floating-point numerical format.</a:t>
            </a:r>
            <a:endParaRPr lang="en-US" sz="1550" dirty="0"/>
          </a:p>
        </p:txBody>
      </p:sp>
      <p:sp>
        <p:nvSpPr>
          <p:cNvPr id="20" name="Shape 18"/>
          <p:cNvSpPr/>
          <p:nvPr/>
        </p:nvSpPr>
        <p:spPr>
          <a:xfrm>
            <a:off x="7515582" y="6057900"/>
            <a:ext cx="595313" cy="22860"/>
          </a:xfrm>
          <a:prstGeom prst="roundRect">
            <a:avLst>
              <a:gd name="adj" fmla="val 364651"/>
            </a:avLst>
          </a:prstGeom>
          <a:solidFill>
            <a:srgbClr val="CCC4B8"/>
          </a:solidFill>
          <a:ln/>
        </p:spPr>
      </p:sp>
      <p:sp>
        <p:nvSpPr>
          <p:cNvPr id="21" name="Shape 19"/>
          <p:cNvSpPr/>
          <p:nvPr/>
        </p:nvSpPr>
        <p:spPr>
          <a:xfrm>
            <a:off x="7091958" y="5846088"/>
            <a:ext cx="446484" cy="446484"/>
          </a:xfrm>
          <a:prstGeom prst="roundRect">
            <a:avLst>
              <a:gd name="adj" fmla="val 18670"/>
            </a:avLst>
          </a:prstGeom>
          <a:solidFill>
            <a:srgbClr val="E6DED2">
              <a:alpha val="50000"/>
            </a:srgbClr>
          </a:solidFill>
          <a:ln w="7620">
            <a:solidFill>
              <a:srgbClr val="CCC4B8"/>
            </a:solidFill>
            <a:prstDash val="solid"/>
          </a:ln>
          <a:effectLst>
            <a:outerShdw dist="17780" dir="2700000" algn="bl" rotWithShape="0">
              <a:srgbClr val="CCC4B8">
                <a:alpha val="100000"/>
              </a:srgbClr>
            </a:outerShdw>
          </a:effectLst>
        </p:spPr>
      </p:sp>
      <p:sp>
        <p:nvSpPr>
          <p:cNvPr id="22" name="Text 20"/>
          <p:cNvSpPr/>
          <p:nvPr/>
        </p:nvSpPr>
        <p:spPr>
          <a:xfrm>
            <a:off x="7166372" y="5883295"/>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000000"/>
                </a:solidFill>
                <a:latin typeface="Noto Serif Medium" pitchFamily="34" charset="0"/>
                <a:ea typeface="Noto Serif Medium" pitchFamily="34" charset="-122"/>
                <a:cs typeface="Noto Serif Medium" pitchFamily="34" charset="-120"/>
              </a:rPr>
              <a:t>4</a:t>
            </a:r>
            <a:endParaRPr lang="en-US" sz="2300" dirty="0"/>
          </a:p>
        </p:txBody>
      </p:sp>
      <p:sp>
        <p:nvSpPr>
          <p:cNvPr id="23" name="Text 21"/>
          <p:cNvSpPr/>
          <p:nvPr/>
        </p:nvSpPr>
        <p:spPr>
          <a:xfrm>
            <a:off x="8307467" y="5914311"/>
            <a:ext cx="3612713" cy="310158"/>
          </a:xfrm>
          <a:prstGeom prst="rect">
            <a:avLst/>
          </a:prstGeom>
          <a:noFill/>
          <a:ln/>
        </p:spPr>
        <p:txBody>
          <a:bodyPr wrap="none" lIns="0" tIns="0" rIns="0" bIns="0" rtlCol="0" anchor="t"/>
          <a:lstStyle/>
          <a:p>
            <a:pPr marL="0" indent="0" algn="l">
              <a:lnSpc>
                <a:spcPts val="2400"/>
              </a:lnSpc>
              <a:buNone/>
            </a:pPr>
            <a:r>
              <a:rPr lang="en-US" sz="1950" dirty="0">
                <a:solidFill>
                  <a:srgbClr val="4C4C4C"/>
                </a:solidFill>
                <a:latin typeface="Noto Serif Medium" pitchFamily="34" charset="0"/>
                <a:ea typeface="Noto Serif Medium" pitchFamily="34" charset="-122"/>
                <a:cs typeface="Noto Serif Medium" pitchFamily="34" charset="-120"/>
              </a:rPr>
              <a:t>Categorical Variable Encoding</a:t>
            </a:r>
            <a:endParaRPr lang="en-US" sz="1950" dirty="0"/>
          </a:p>
        </p:txBody>
      </p:sp>
      <p:sp>
        <p:nvSpPr>
          <p:cNvPr id="24" name="Text 22"/>
          <p:cNvSpPr/>
          <p:nvPr/>
        </p:nvSpPr>
        <p:spPr>
          <a:xfrm>
            <a:off x="8307467" y="6343531"/>
            <a:ext cx="5529143" cy="1270159"/>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Noto Serif" pitchFamily="34" charset="0"/>
                <a:ea typeface="Noto Serif" pitchFamily="34" charset="-122"/>
                <a:cs typeface="Noto Serif" pitchFamily="34" charset="-120"/>
              </a:rPr>
              <a:t>Applied label encoding to binary gender variables and one-hot encoding to multi-category test results, ensuring all categorical information is preserved whilst maintaining ML algorithm compatibility.</a:t>
            </a:r>
            <a:endParaRPr lang="en-US" sz="1550" dirty="0"/>
          </a:p>
        </p:txBody>
      </p:sp>
      <p:sp>
        <p:nvSpPr>
          <p:cNvPr id="25" name="Rectangle 24">
            <a:extLst>
              <a:ext uri="{FF2B5EF4-FFF2-40B4-BE49-F238E27FC236}">
                <a16:creationId xmlns:a16="http://schemas.microsoft.com/office/drawing/2014/main" id="{5316F83C-3CB7-6DD9-0D73-FDA5A5FBE587}"/>
              </a:ext>
            </a:extLst>
          </p:cNvPr>
          <p:cNvSpPr/>
          <p:nvPr/>
        </p:nvSpPr>
        <p:spPr>
          <a:xfrm>
            <a:off x="0" y="7716644"/>
            <a:ext cx="14630400" cy="532840"/>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40306" y="371356"/>
            <a:ext cx="4195405" cy="422077"/>
          </a:xfrm>
          <a:prstGeom prst="rect">
            <a:avLst/>
          </a:prstGeom>
          <a:noFill/>
          <a:ln/>
        </p:spPr>
        <p:txBody>
          <a:bodyPr wrap="none" lIns="0" tIns="0" rIns="0" bIns="0" rtlCol="0" anchor="t"/>
          <a:lstStyle/>
          <a:p>
            <a:pPr marL="0" indent="0" algn="l">
              <a:lnSpc>
                <a:spcPts val="3300"/>
              </a:lnSpc>
              <a:buNone/>
            </a:pPr>
            <a:r>
              <a:rPr lang="en-US" sz="2650" dirty="0">
                <a:solidFill>
                  <a:srgbClr val="3A3A3A"/>
                </a:solidFill>
                <a:latin typeface="Noto Serif Medium" pitchFamily="34" charset="0"/>
                <a:ea typeface="Noto Serif Medium" pitchFamily="34" charset="-122"/>
                <a:cs typeface="Noto Serif Medium" pitchFamily="34" charset="-120"/>
              </a:rPr>
              <a:t>Processed Dataset Results</a:t>
            </a:r>
            <a:endParaRPr lang="en-US" sz="2650" dirty="0"/>
          </a:p>
        </p:txBody>
      </p:sp>
      <p:sp>
        <p:nvSpPr>
          <p:cNvPr id="3" name="Text 1"/>
          <p:cNvSpPr/>
          <p:nvPr/>
        </p:nvSpPr>
        <p:spPr>
          <a:xfrm>
            <a:off x="540306" y="1130975"/>
            <a:ext cx="2474476" cy="253246"/>
          </a:xfrm>
          <a:prstGeom prst="rect">
            <a:avLst/>
          </a:prstGeom>
          <a:noFill/>
          <a:ln/>
        </p:spPr>
        <p:txBody>
          <a:bodyPr wrap="none" lIns="0" tIns="0" rIns="0" bIns="0" rtlCol="0" anchor="t"/>
          <a:lstStyle/>
          <a:p>
            <a:pPr marL="0" indent="0" algn="l">
              <a:lnSpc>
                <a:spcPts val="1950"/>
              </a:lnSpc>
              <a:buNone/>
            </a:pPr>
            <a:r>
              <a:rPr lang="en-US" sz="2000" dirty="0">
                <a:solidFill>
                  <a:srgbClr val="3A3A3A"/>
                </a:solidFill>
                <a:latin typeface="Noto Serif Medium" pitchFamily="34" charset="0"/>
                <a:ea typeface="Noto Serif Medium" pitchFamily="34" charset="-122"/>
                <a:cs typeface="Noto Serif Medium" pitchFamily="34" charset="-120"/>
              </a:rPr>
              <a:t>Clean Healthcare Dataset</a:t>
            </a:r>
            <a:endParaRPr lang="en-US" sz="2000" dirty="0"/>
          </a:p>
        </p:txBody>
      </p:sp>
      <p:sp>
        <p:nvSpPr>
          <p:cNvPr id="4" name="Text 2"/>
          <p:cNvSpPr/>
          <p:nvPr/>
        </p:nvSpPr>
        <p:spPr>
          <a:xfrm>
            <a:off x="540306" y="1519238"/>
            <a:ext cx="6610112" cy="648653"/>
          </a:xfrm>
          <a:prstGeom prst="rect">
            <a:avLst/>
          </a:prstGeom>
          <a:noFill/>
          <a:ln/>
        </p:spPr>
        <p:txBody>
          <a:bodyPr wrap="square" lIns="0" tIns="0" rIns="0" bIns="0" rtlCol="0" anchor="t"/>
          <a:lstStyle/>
          <a:p>
            <a:pPr marL="0" indent="0" algn="l">
              <a:lnSpc>
                <a:spcPts val="1700"/>
              </a:lnSpc>
              <a:buNone/>
            </a:pPr>
            <a:r>
              <a:rPr lang="en-US" sz="1150" dirty="0">
                <a:solidFill>
                  <a:srgbClr val="4C4C4C"/>
                </a:solidFill>
                <a:latin typeface="Noto Serif" pitchFamily="34" charset="0"/>
                <a:ea typeface="Noto Serif" pitchFamily="34" charset="-122"/>
                <a:cs typeface="Noto Serif" pitchFamily="34" charset="-120"/>
              </a:rPr>
              <a:t>The processed dataset demonstrates significant improvement in data quality and structure. All missing values have been addressed through appropriate imputation strategies, numerical fields are properly formatted, and categorical variables are encoded for machine learning applications.</a:t>
            </a:r>
            <a:endParaRPr lang="en-US" sz="1150" dirty="0"/>
          </a:p>
        </p:txBody>
      </p:sp>
      <p:sp>
        <p:nvSpPr>
          <p:cNvPr id="5" name="Text 3"/>
          <p:cNvSpPr/>
          <p:nvPr/>
        </p:nvSpPr>
        <p:spPr>
          <a:xfrm>
            <a:off x="540306" y="2413502"/>
            <a:ext cx="6610112" cy="432435"/>
          </a:xfrm>
          <a:prstGeom prst="rect">
            <a:avLst/>
          </a:prstGeom>
          <a:noFill/>
          <a:ln/>
        </p:spPr>
        <p:txBody>
          <a:bodyPr wrap="square" lIns="0" tIns="0" rIns="0" bIns="0" rtlCol="0" anchor="t"/>
          <a:lstStyle/>
          <a:p>
            <a:pPr marL="0" indent="0" algn="l">
              <a:lnSpc>
                <a:spcPts val="1700"/>
              </a:lnSpc>
              <a:buNone/>
            </a:pPr>
            <a:r>
              <a:rPr lang="en-US" sz="1150" dirty="0">
                <a:solidFill>
                  <a:srgbClr val="4C4C4C"/>
                </a:solidFill>
                <a:latin typeface="Noto Serif" pitchFamily="34" charset="0"/>
                <a:ea typeface="Noto Serif" pitchFamily="34" charset="-122"/>
                <a:cs typeface="Noto Serif" pitchFamily="34" charset="-120"/>
              </a:rPr>
              <a:t>This transformation enables robust statistical analysis, predictive modelling, and ensures reproducible research outcomes in healthcare analytics applications.</a:t>
            </a:r>
            <a:endParaRPr lang="en-US" sz="1150" dirty="0"/>
          </a:p>
        </p:txBody>
      </p:sp>
      <p:sp>
        <p:nvSpPr>
          <p:cNvPr id="6" name="Text 4"/>
          <p:cNvSpPr/>
          <p:nvPr/>
        </p:nvSpPr>
        <p:spPr>
          <a:xfrm>
            <a:off x="532686" y="2887922"/>
            <a:ext cx="6610112" cy="216218"/>
          </a:xfrm>
          <a:prstGeom prst="rect">
            <a:avLst/>
          </a:prstGeom>
          <a:noFill/>
          <a:ln/>
        </p:spPr>
        <p:txBody>
          <a:bodyPr wrap="none" lIns="0" tIns="0" rIns="0" bIns="0" rtlCol="0" anchor="t"/>
          <a:lstStyle/>
          <a:p>
            <a:pPr marL="342900" indent="-342900" algn="l">
              <a:lnSpc>
                <a:spcPts val="1700"/>
              </a:lnSpc>
              <a:buSzPct val="100000"/>
              <a:buChar char="•"/>
            </a:pPr>
            <a:r>
              <a:rPr lang="en-US" sz="1100" dirty="0">
                <a:solidFill>
                  <a:srgbClr val="4C4C4C"/>
                </a:solidFill>
                <a:latin typeface="Noto Serif" pitchFamily="34" charset="0"/>
                <a:ea typeface="Noto Serif" pitchFamily="34" charset="-122"/>
                <a:cs typeface="Noto Serif" pitchFamily="34" charset="-120"/>
              </a:rPr>
              <a:t>Complete </a:t>
            </a:r>
            <a:r>
              <a:rPr lang="en-US" sz="1150" dirty="0">
                <a:solidFill>
                  <a:srgbClr val="4C4C4C"/>
                </a:solidFill>
                <a:latin typeface="Noto Serif" pitchFamily="34" charset="0"/>
                <a:ea typeface="Noto Serif" pitchFamily="34" charset="-122"/>
                <a:cs typeface="Noto Serif" pitchFamily="34" charset="-120"/>
              </a:rPr>
              <a:t>data</a:t>
            </a:r>
            <a:r>
              <a:rPr lang="en-US" sz="1100" dirty="0">
                <a:solidFill>
                  <a:srgbClr val="4C4C4C"/>
                </a:solidFill>
                <a:latin typeface="Noto Serif" pitchFamily="34" charset="0"/>
                <a:ea typeface="Noto Serif" pitchFamily="34" charset="-122"/>
                <a:cs typeface="Noto Serif" pitchFamily="34" charset="-120"/>
              </a:rPr>
              <a:t> coverage with no missing values</a:t>
            </a:r>
            <a:endParaRPr lang="en-US" sz="1100" dirty="0"/>
          </a:p>
        </p:txBody>
      </p:sp>
      <p:sp>
        <p:nvSpPr>
          <p:cNvPr id="7" name="Text 5"/>
          <p:cNvSpPr/>
          <p:nvPr/>
        </p:nvSpPr>
        <p:spPr>
          <a:xfrm>
            <a:off x="532686" y="3229739"/>
            <a:ext cx="6610112" cy="216218"/>
          </a:xfrm>
          <a:prstGeom prst="rect">
            <a:avLst/>
          </a:prstGeom>
          <a:noFill/>
          <a:ln/>
        </p:spPr>
        <p:txBody>
          <a:bodyPr wrap="none" lIns="0" tIns="0" rIns="0" bIns="0" rtlCol="0" anchor="t"/>
          <a:lstStyle/>
          <a:p>
            <a:pPr marL="342900" indent="-342900" algn="l">
              <a:lnSpc>
                <a:spcPts val="1700"/>
              </a:lnSpc>
              <a:buSzPct val="100000"/>
              <a:buChar char="•"/>
            </a:pPr>
            <a:r>
              <a:rPr lang="en-US" sz="1150" dirty="0">
                <a:solidFill>
                  <a:srgbClr val="4C4C4C"/>
                </a:solidFill>
                <a:latin typeface="Noto Serif" pitchFamily="34" charset="0"/>
                <a:ea typeface="Noto Serif" pitchFamily="34" charset="-122"/>
                <a:cs typeface="Noto Serif" pitchFamily="34" charset="-120"/>
              </a:rPr>
              <a:t>Standardised numerical formatting across all fields</a:t>
            </a:r>
            <a:endParaRPr lang="en-US" sz="1150" dirty="0"/>
          </a:p>
        </p:txBody>
      </p:sp>
      <p:sp>
        <p:nvSpPr>
          <p:cNvPr id="8" name="Text 6"/>
          <p:cNvSpPr/>
          <p:nvPr/>
        </p:nvSpPr>
        <p:spPr>
          <a:xfrm>
            <a:off x="532686" y="3571072"/>
            <a:ext cx="6610112" cy="216218"/>
          </a:xfrm>
          <a:prstGeom prst="rect">
            <a:avLst/>
          </a:prstGeom>
          <a:noFill/>
          <a:ln/>
        </p:spPr>
        <p:txBody>
          <a:bodyPr wrap="none" lIns="0" tIns="0" rIns="0" bIns="0" rtlCol="0" anchor="t"/>
          <a:lstStyle/>
          <a:p>
            <a:pPr marL="342900" indent="-342900" algn="l">
              <a:lnSpc>
                <a:spcPts val="1700"/>
              </a:lnSpc>
              <a:buSzPct val="100000"/>
              <a:buChar char="•"/>
            </a:pPr>
            <a:r>
              <a:rPr lang="en-US" sz="1150" dirty="0">
                <a:solidFill>
                  <a:srgbClr val="4C4C4C"/>
                </a:solidFill>
                <a:latin typeface="Noto Serif" pitchFamily="34" charset="0"/>
                <a:ea typeface="Noto Serif" pitchFamily="34" charset="-122"/>
                <a:cs typeface="Noto Serif" pitchFamily="34" charset="-120"/>
              </a:rPr>
              <a:t>Properly encoded categorical variables</a:t>
            </a:r>
            <a:endParaRPr lang="en-US" sz="1150" dirty="0"/>
          </a:p>
        </p:txBody>
      </p:sp>
      <p:sp>
        <p:nvSpPr>
          <p:cNvPr id="9" name="Text 7"/>
          <p:cNvSpPr/>
          <p:nvPr/>
        </p:nvSpPr>
        <p:spPr>
          <a:xfrm>
            <a:off x="540306" y="3923437"/>
            <a:ext cx="6610112" cy="216218"/>
          </a:xfrm>
          <a:prstGeom prst="rect">
            <a:avLst/>
          </a:prstGeom>
          <a:noFill/>
          <a:ln/>
        </p:spPr>
        <p:txBody>
          <a:bodyPr wrap="none" lIns="0" tIns="0" rIns="0" bIns="0" rtlCol="0" anchor="t"/>
          <a:lstStyle/>
          <a:p>
            <a:pPr marL="342900" indent="-342900" algn="l">
              <a:lnSpc>
                <a:spcPts val="1700"/>
              </a:lnSpc>
              <a:buSzPct val="100000"/>
              <a:buChar char="•"/>
            </a:pPr>
            <a:r>
              <a:rPr lang="en-US" sz="1150" dirty="0">
                <a:solidFill>
                  <a:srgbClr val="4C4C4C"/>
                </a:solidFill>
                <a:latin typeface="Noto Serif" pitchFamily="34" charset="0"/>
                <a:ea typeface="Noto Serif" pitchFamily="34" charset="-122"/>
                <a:cs typeface="Noto Serif" pitchFamily="34" charset="-120"/>
              </a:rPr>
              <a:t>Machine learning-ready data structure</a:t>
            </a:r>
            <a:endParaRPr lang="en-US" sz="1150" dirty="0"/>
          </a:p>
        </p:txBody>
      </p:sp>
      <p:sp>
        <p:nvSpPr>
          <p:cNvPr id="10" name="Text 8"/>
          <p:cNvSpPr/>
          <p:nvPr/>
        </p:nvSpPr>
        <p:spPr>
          <a:xfrm>
            <a:off x="540306" y="4254222"/>
            <a:ext cx="6610112" cy="216218"/>
          </a:xfrm>
          <a:prstGeom prst="rect">
            <a:avLst/>
          </a:prstGeom>
          <a:noFill/>
          <a:ln/>
        </p:spPr>
        <p:txBody>
          <a:bodyPr wrap="none" lIns="0" tIns="0" rIns="0" bIns="0" rtlCol="0" anchor="t"/>
          <a:lstStyle/>
          <a:p>
            <a:pPr marL="342900" indent="-342900" algn="l">
              <a:lnSpc>
                <a:spcPts val="1700"/>
              </a:lnSpc>
              <a:buSzPct val="100000"/>
              <a:buChar char="•"/>
            </a:pPr>
            <a:r>
              <a:rPr lang="en-US" sz="1150" dirty="0">
                <a:solidFill>
                  <a:srgbClr val="4C4C4C"/>
                </a:solidFill>
                <a:latin typeface="Noto Serif" pitchFamily="34" charset="0"/>
                <a:ea typeface="Noto Serif" pitchFamily="34" charset="-122"/>
                <a:cs typeface="Noto Serif" pitchFamily="34" charset="-120"/>
              </a:rPr>
              <a:t>Consistent data types across all features</a:t>
            </a:r>
            <a:endParaRPr lang="en-US" sz="1150" dirty="0"/>
          </a:p>
        </p:txBody>
      </p:sp>
      <p:sp>
        <p:nvSpPr>
          <p:cNvPr id="11" name="Text 9"/>
          <p:cNvSpPr/>
          <p:nvPr/>
        </p:nvSpPr>
        <p:spPr>
          <a:xfrm>
            <a:off x="532686" y="4607155"/>
            <a:ext cx="6610112" cy="216218"/>
          </a:xfrm>
          <a:prstGeom prst="rect">
            <a:avLst/>
          </a:prstGeom>
          <a:noFill/>
          <a:ln/>
        </p:spPr>
        <p:txBody>
          <a:bodyPr wrap="none" lIns="0" tIns="0" rIns="0" bIns="0" rtlCol="0" anchor="t"/>
          <a:lstStyle/>
          <a:p>
            <a:pPr marL="342900" indent="-342900" algn="l">
              <a:lnSpc>
                <a:spcPts val="1700"/>
              </a:lnSpc>
              <a:buSzPct val="100000"/>
              <a:buChar char="•"/>
            </a:pPr>
            <a:r>
              <a:rPr lang="en-US" sz="1150" dirty="0">
                <a:solidFill>
                  <a:srgbClr val="4C4C4C"/>
                </a:solidFill>
                <a:latin typeface="Noto Serif" pitchFamily="34" charset="0"/>
                <a:ea typeface="Noto Serif" pitchFamily="34" charset="-122"/>
                <a:cs typeface="Noto Serif" pitchFamily="34" charset="-120"/>
              </a:rPr>
              <a:t>Outliers and anomalies identified and addressed</a:t>
            </a:r>
            <a:endParaRPr lang="en-US" sz="1150" dirty="0"/>
          </a:p>
        </p:txBody>
      </p:sp>
      <p:sp>
        <p:nvSpPr>
          <p:cNvPr id="12" name="Text 10"/>
          <p:cNvSpPr/>
          <p:nvPr/>
        </p:nvSpPr>
        <p:spPr>
          <a:xfrm>
            <a:off x="540305" y="4943949"/>
            <a:ext cx="6610112" cy="216218"/>
          </a:xfrm>
          <a:prstGeom prst="rect">
            <a:avLst/>
          </a:prstGeom>
          <a:noFill/>
          <a:ln/>
        </p:spPr>
        <p:txBody>
          <a:bodyPr wrap="none" lIns="0" tIns="0" rIns="0" bIns="0" rtlCol="0" anchor="t"/>
          <a:lstStyle/>
          <a:p>
            <a:pPr marL="342900" indent="-342900" algn="l">
              <a:lnSpc>
                <a:spcPts val="1700"/>
              </a:lnSpc>
              <a:buSzPct val="100000"/>
              <a:buChar char="•"/>
            </a:pPr>
            <a:r>
              <a:rPr lang="en-US" sz="1150" dirty="0">
                <a:solidFill>
                  <a:srgbClr val="4C4C4C"/>
                </a:solidFill>
                <a:latin typeface="Noto Serif" pitchFamily="34" charset="0"/>
                <a:ea typeface="Noto Serif" pitchFamily="34" charset="-122"/>
                <a:cs typeface="Noto Serif" pitchFamily="34" charset="-120"/>
              </a:rPr>
              <a:t>Engineered new features to enhance model performance</a:t>
            </a:r>
            <a:endParaRPr lang="en-US" sz="1150" dirty="0"/>
          </a:p>
        </p:txBody>
      </p:sp>
      <p:pic>
        <p:nvPicPr>
          <p:cNvPr id="13" name="Image 0" descr="preencoded.png"/>
          <p:cNvPicPr>
            <a:picLocks noChangeAspect="1"/>
          </p:cNvPicPr>
          <p:nvPr/>
        </p:nvPicPr>
        <p:blipFill>
          <a:blip r:embed="rId3"/>
          <a:stretch>
            <a:fillRect/>
          </a:stretch>
        </p:blipFill>
        <p:spPr>
          <a:xfrm>
            <a:off x="7479982" y="1519238"/>
            <a:ext cx="6610112" cy="3433048"/>
          </a:xfrm>
          <a:prstGeom prst="rect">
            <a:avLst/>
          </a:prstGeom>
        </p:spPr>
      </p:pic>
      <p:sp>
        <p:nvSpPr>
          <p:cNvPr id="14" name="Text 11"/>
          <p:cNvSpPr/>
          <p:nvPr/>
        </p:nvSpPr>
        <p:spPr>
          <a:xfrm>
            <a:off x="624720" y="5571813"/>
            <a:ext cx="3220641" cy="445651"/>
          </a:xfrm>
          <a:prstGeom prst="rect">
            <a:avLst/>
          </a:prstGeom>
          <a:noFill/>
          <a:ln/>
        </p:spPr>
        <p:txBody>
          <a:bodyPr wrap="none" lIns="0" tIns="0" rIns="0" bIns="0" rtlCol="0" anchor="t"/>
          <a:lstStyle/>
          <a:p>
            <a:pPr marL="0" indent="0" algn="ctr">
              <a:lnSpc>
                <a:spcPts val="3500"/>
              </a:lnSpc>
              <a:buNone/>
            </a:pPr>
            <a:r>
              <a:rPr lang="en-US" sz="3500" dirty="0">
                <a:solidFill>
                  <a:srgbClr val="4C4C4C"/>
                </a:solidFill>
                <a:latin typeface="Noto Serif Medium" pitchFamily="34" charset="0"/>
                <a:ea typeface="Noto Serif Medium" pitchFamily="34" charset="-122"/>
                <a:cs typeface="Noto Serif Medium" pitchFamily="34" charset="-120"/>
              </a:rPr>
              <a:t>100%</a:t>
            </a:r>
            <a:endParaRPr lang="en-US" sz="3500" dirty="0"/>
          </a:p>
        </p:txBody>
      </p:sp>
      <p:sp>
        <p:nvSpPr>
          <p:cNvPr id="15" name="Text 12"/>
          <p:cNvSpPr/>
          <p:nvPr/>
        </p:nvSpPr>
        <p:spPr>
          <a:xfrm>
            <a:off x="1390827" y="6067926"/>
            <a:ext cx="1688425" cy="210979"/>
          </a:xfrm>
          <a:prstGeom prst="rect">
            <a:avLst/>
          </a:prstGeom>
          <a:noFill/>
          <a:ln/>
        </p:spPr>
        <p:txBody>
          <a:bodyPr wrap="none" lIns="0" tIns="0" rIns="0" bIns="0" rtlCol="0" anchor="t"/>
          <a:lstStyle/>
          <a:p>
            <a:pPr marL="0" indent="0" algn="ctr">
              <a:lnSpc>
                <a:spcPts val="1650"/>
              </a:lnSpc>
              <a:buNone/>
            </a:pPr>
            <a:r>
              <a:rPr lang="en-US" sz="1300" dirty="0">
                <a:solidFill>
                  <a:srgbClr val="4C4C4C"/>
                </a:solidFill>
                <a:latin typeface="Noto Serif Medium" pitchFamily="34" charset="0"/>
                <a:ea typeface="Noto Serif Medium" pitchFamily="34" charset="-122"/>
                <a:cs typeface="Noto Serif Medium" pitchFamily="34" charset="-120"/>
              </a:rPr>
              <a:t>Data Completeness</a:t>
            </a:r>
            <a:endParaRPr lang="en-US" sz="1300" dirty="0"/>
          </a:p>
        </p:txBody>
      </p:sp>
      <p:sp>
        <p:nvSpPr>
          <p:cNvPr id="16" name="Text 13"/>
          <p:cNvSpPr/>
          <p:nvPr/>
        </p:nvSpPr>
        <p:spPr>
          <a:xfrm>
            <a:off x="736233" y="6516261"/>
            <a:ext cx="3220641" cy="432435"/>
          </a:xfrm>
          <a:prstGeom prst="rect">
            <a:avLst/>
          </a:prstGeom>
          <a:noFill/>
          <a:ln/>
        </p:spPr>
        <p:txBody>
          <a:bodyPr wrap="square" lIns="0" tIns="0" rIns="0" bIns="0" rtlCol="0" anchor="t"/>
          <a:lstStyle/>
          <a:p>
            <a:pPr marL="0" indent="0" algn="ctr">
              <a:lnSpc>
                <a:spcPts val="1700"/>
              </a:lnSpc>
              <a:buNone/>
            </a:pPr>
            <a:r>
              <a:rPr lang="en-US" sz="1050" dirty="0">
                <a:solidFill>
                  <a:srgbClr val="4C4C4C"/>
                </a:solidFill>
                <a:latin typeface="Noto Serif" pitchFamily="34" charset="0"/>
                <a:ea typeface="Noto Serif" pitchFamily="34" charset="-122"/>
                <a:cs typeface="Noto Serif" pitchFamily="34" charset="-120"/>
              </a:rPr>
              <a:t>All missing values successfully imputed using clinically appropriate methodologies</a:t>
            </a:r>
            <a:endParaRPr lang="en-US" sz="1050" dirty="0"/>
          </a:p>
        </p:txBody>
      </p:sp>
      <p:sp>
        <p:nvSpPr>
          <p:cNvPr id="17" name="Text 14"/>
          <p:cNvSpPr/>
          <p:nvPr/>
        </p:nvSpPr>
        <p:spPr>
          <a:xfrm>
            <a:off x="5067289" y="5625703"/>
            <a:ext cx="3220641" cy="445651"/>
          </a:xfrm>
          <a:prstGeom prst="rect">
            <a:avLst/>
          </a:prstGeom>
          <a:noFill/>
          <a:ln/>
        </p:spPr>
        <p:txBody>
          <a:bodyPr wrap="none" lIns="0" tIns="0" rIns="0" bIns="0" rtlCol="0" anchor="t"/>
          <a:lstStyle/>
          <a:p>
            <a:pPr marL="0" indent="0" algn="ctr">
              <a:lnSpc>
                <a:spcPts val="3500"/>
              </a:lnSpc>
              <a:buNone/>
            </a:pPr>
            <a:r>
              <a:rPr lang="en-US" sz="3500" dirty="0">
                <a:solidFill>
                  <a:srgbClr val="4C4C4C"/>
                </a:solidFill>
                <a:latin typeface="Noto Serif Medium" pitchFamily="34" charset="0"/>
                <a:ea typeface="Noto Serif Medium" pitchFamily="34" charset="-122"/>
                <a:cs typeface="Noto Serif Medium" pitchFamily="34" charset="-120"/>
              </a:rPr>
              <a:t>6</a:t>
            </a:r>
            <a:endParaRPr lang="en-US" sz="3500" dirty="0"/>
          </a:p>
        </p:txBody>
      </p:sp>
      <p:sp>
        <p:nvSpPr>
          <p:cNvPr id="18" name="Text 15"/>
          <p:cNvSpPr/>
          <p:nvPr/>
        </p:nvSpPr>
        <p:spPr>
          <a:xfrm>
            <a:off x="5799177" y="6064129"/>
            <a:ext cx="1688425" cy="210979"/>
          </a:xfrm>
          <a:prstGeom prst="rect">
            <a:avLst/>
          </a:prstGeom>
          <a:noFill/>
          <a:ln/>
        </p:spPr>
        <p:txBody>
          <a:bodyPr wrap="none" lIns="0" tIns="0" rIns="0" bIns="0" rtlCol="0" anchor="t"/>
          <a:lstStyle/>
          <a:p>
            <a:pPr marL="0" indent="0" algn="ctr">
              <a:lnSpc>
                <a:spcPts val="1650"/>
              </a:lnSpc>
              <a:buNone/>
            </a:pPr>
            <a:r>
              <a:rPr lang="en-US" sz="1300" dirty="0">
                <a:solidFill>
                  <a:srgbClr val="4C4C4C"/>
                </a:solidFill>
                <a:latin typeface="Noto Serif Medium" pitchFamily="34" charset="0"/>
                <a:ea typeface="Noto Serif Medium" pitchFamily="34" charset="-122"/>
                <a:cs typeface="Noto Serif Medium" pitchFamily="34" charset="-120"/>
              </a:rPr>
              <a:t>Processing Steps</a:t>
            </a:r>
            <a:endParaRPr lang="en-US" sz="1300" dirty="0"/>
          </a:p>
        </p:txBody>
      </p:sp>
      <p:sp>
        <p:nvSpPr>
          <p:cNvPr id="19" name="Text 16"/>
          <p:cNvSpPr/>
          <p:nvPr/>
        </p:nvSpPr>
        <p:spPr>
          <a:xfrm>
            <a:off x="5067289" y="6516261"/>
            <a:ext cx="3220641" cy="432435"/>
          </a:xfrm>
          <a:prstGeom prst="rect">
            <a:avLst/>
          </a:prstGeom>
          <a:noFill/>
          <a:ln/>
        </p:spPr>
        <p:txBody>
          <a:bodyPr wrap="square" lIns="0" tIns="0" rIns="0" bIns="0" rtlCol="0" anchor="t"/>
          <a:lstStyle/>
          <a:p>
            <a:pPr marL="0" indent="0" algn="ctr">
              <a:lnSpc>
                <a:spcPts val="1700"/>
              </a:lnSpc>
              <a:buNone/>
            </a:pPr>
            <a:r>
              <a:rPr lang="en-US" sz="1050" dirty="0">
                <a:solidFill>
                  <a:srgbClr val="4C4C4C"/>
                </a:solidFill>
                <a:latin typeface="Noto Serif" pitchFamily="34" charset="0"/>
                <a:ea typeface="Noto Serif" pitchFamily="34" charset="-122"/>
                <a:cs typeface="Noto Serif" pitchFamily="34" charset="-120"/>
              </a:rPr>
              <a:t>Comprehensive pipeline covering all aspects of healthcare data preprocessing</a:t>
            </a:r>
            <a:endParaRPr lang="en-US" sz="1050" dirty="0"/>
          </a:p>
        </p:txBody>
      </p:sp>
      <p:sp>
        <p:nvSpPr>
          <p:cNvPr id="20" name="Text 17"/>
          <p:cNvSpPr/>
          <p:nvPr/>
        </p:nvSpPr>
        <p:spPr>
          <a:xfrm>
            <a:off x="9650689" y="5625703"/>
            <a:ext cx="3220641" cy="445651"/>
          </a:xfrm>
          <a:prstGeom prst="rect">
            <a:avLst/>
          </a:prstGeom>
          <a:noFill/>
          <a:ln/>
        </p:spPr>
        <p:txBody>
          <a:bodyPr wrap="none" lIns="0" tIns="0" rIns="0" bIns="0" rtlCol="0" anchor="t"/>
          <a:lstStyle/>
          <a:p>
            <a:pPr marL="0" indent="0" algn="ctr">
              <a:lnSpc>
                <a:spcPts val="3500"/>
              </a:lnSpc>
              <a:buNone/>
            </a:pPr>
            <a:r>
              <a:rPr lang="en-US" sz="3500" dirty="0">
                <a:solidFill>
                  <a:srgbClr val="4C4C4C"/>
                </a:solidFill>
                <a:latin typeface="Noto Serif Medium" pitchFamily="34" charset="0"/>
                <a:ea typeface="Noto Serif Medium" pitchFamily="34" charset="-122"/>
                <a:cs typeface="Noto Serif Medium" pitchFamily="34" charset="-120"/>
              </a:rPr>
              <a:t>80/20</a:t>
            </a:r>
            <a:endParaRPr lang="en-US" sz="3500" dirty="0"/>
          </a:p>
        </p:txBody>
      </p:sp>
      <p:sp>
        <p:nvSpPr>
          <p:cNvPr id="21" name="Text 18"/>
          <p:cNvSpPr/>
          <p:nvPr/>
        </p:nvSpPr>
        <p:spPr>
          <a:xfrm>
            <a:off x="10451017" y="6071354"/>
            <a:ext cx="1688425" cy="210979"/>
          </a:xfrm>
          <a:prstGeom prst="rect">
            <a:avLst/>
          </a:prstGeom>
          <a:noFill/>
          <a:ln/>
        </p:spPr>
        <p:txBody>
          <a:bodyPr wrap="none" lIns="0" tIns="0" rIns="0" bIns="0" rtlCol="0" anchor="t"/>
          <a:lstStyle/>
          <a:p>
            <a:pPr marL="0" indent="0" algn="ctr">
              <a:lnSpc>
                <a:spcPts val="1650"/>
              </a:lnSpc>
              <a:buNone/>
            </a:pPr>
            <a:r>
              <a:rPr lang="en-US" sz="1300" dirty="0">
                <a:solidFill>
                  <a:srgbClr val="4C4C4C"/>
                </a:solidFill>
                <a:latin typeface="Noto Serif Medium" pitchFamily="34" charset="0"/>
                <a:ea typeface="Noto Serif Medium" pitchFamily="34" charset="-122"/>
                <a:cs typeface="Noto Serif Medium" pitchFamily="34" charset="-120"/>
              </a:rPr>
              <a:t>Train-Test Split</a:t>
            </a:r>
            <a:endParaRPr lang="en-US" sz="1300" dirty="0"/>
          </a:p>
        </p:txBody>
      </p:sp>
      <p:sp>
        <p:nvSpPr>
          <p:cNvPr id="22" name="Text 19"/>
          <p:cNvSpPr/>
          <p:nvPr/>
        </p:nvSpPr>
        <p:spPr>
          <a:xfrm>
            <a:off x="9851412" y="6511766"/>
            <a:ext cx="3220641" cy="432435"/>
          </a:xfrm>
          <a:prstGeom prst="rect">
            <a:avLst/>
          </a:prstGeom>
          <a:noFill/>
          <a:ln/>
        </p:spPr>
        <p:txBody>
          <a:bodyPr wrap="square" lIns="0" tIns="0" rIns="0" bIns="0" rtlCol="0" anchor="t"/>
          <a:lstStyle/>
          <a:p>
            <a:pPr marL="0" indent="0" algn="ctr">
              <a:lnSpc>
                <a:spcPts val="1700"/>
              </a:lnSpc>
              <a:buNone/>
            </a:pPr>
            <a:r>
              <a:rPr lang="en-US" sz="1050" dirty="0">
                <a:solidFill>
                  <a:srgbClr val="4C4C4C"/>
                </a:solidFill>
                <a:latin typeface="Noto Serif" pitchFamily="34" charset="0"/>
                <a:ea typeface="Noto Serif" pitchFamily="34" charset="-122"/>
                <a:cs typeface="Noto Serif" pitchFamily="34" charset="-120"/>
              </a:rPr>
              <a:t>Standard machine learning data division for model development and validation</a:t>
            </a:r>
            <a:endParaRPr lang="en-US" sz="1050" dirty="0"/>
          </a:p>
        </p:txBody>
      </p:sp>
      <p:sp>
        <p:nvSpPr>
          <p:cNvPr id="23" name="Rectangle 22">
            <a:extLst>
              <a:ext uri="{FF2B5EF4-FFF2-40B4-BE49-F238E27FC236}">
                <a16:creationId xmlns:a16="http://schemas.microsoft.com/office/drawing/2014/main" id="{A6520498-0034-EB97-E180-8B5EA5CD9C13}"/>
              </a:ext>
            </a:extLst>
          </p:cNvPr>
          <p:cNvSpPr/>
          <p:nvPr/>
        </p:nvSpPr>
        <p:spPr>
          <a:xfrm>
            <a:off x="0" y="7683190"/>
            <a:ext cx="14630400" cy="546410"/>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82003"/>
            <a:ext cx="7909441" cy="620078"/>
          </a:xfrm>
          <a:prstGeom prst="rect">
            <a:avLst/>
          </a:prstGeom>
          <a:noFill/>
          <a:ln/>
        </p:spPr>
        <p:txBody>
          <a:bodyPr wrap="none" lIns="0" tIns="0" rIns="0" bIns="0" rtlCol="0" anchor="t"/>
          <a:lstStyle/>
          <a:p>
            <a:pPr marL="0" indent="0" algn="l">
              <a:lnSpc>
                <a:spcPts val="4850"/>
              </a:lnSpc>
              <a:buNone/>
            </a:pPr>
            <a:r>
              <a:rPr lang="en-US" sz="3900" dirty="0">
                <a:solidFill>
                  <a:srgbClr val="3A3A3A"/>
                </a:solidFill>
                <a:latin typeface="Noto Serif Medium" pitchFamily="34" charset="0"/>
                <a:ea typeface="Noto Serif Medium" pitchFamily="34" charset="-122"/>
                <a:cs typeface="Noto Serif Medium" pitchFamily="34" charset="-120"/>
              </a:rPr>
              <a:t>Key Techniques &amp; Methodologies</a:t>
            </a:r>
            <a:endParaRPr lang="en-US" sz="3900" dirty="0"/>
          </a:p>
        </p:txBody>
      </p:sp>
      <p:sp>
        <p:nvSpPr>
          <p:cNvPr id="3" name="Text 1"/>
          <p:cNvSpPr/>
          <p:nvPr/>
        </p:nvSpPr>
        <p:spPr>
          <a:xfrm>
            <a:off x="793790" y="169973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Noto Serif" pitchFamily="34" charset="0"/>
                <a:ea typeface="Noto Serif" pitchFamily="34" charset="-122"/>
                <a:cs typeface="Noto Serif" pitchFamily="34" charset="-120"/>
              </a:rPr>
              <a:t>Our healthcare data preprocessing approach employs established statistical and machine learning methodologies to ensure data quality and analytical validity.</a:t>
            </a:r>
            <a:endParaRPr lang="en-US" sz="1550" dirty="0"/>
          </a:p>
        </p:txBody>
      </p:sp>
      <p:sp>
        <p:nvSpPr>
          <p:cNvPr id="4" name="Shape 2"/>
          <p:cNvSpPr/>
          <p:nvPr/>
        </p:nvSpPr>
        <p:spPr>
          <a:xfrm>
            <a:off x="793790" y="2558058"/>
            <a:ext cx="6422231" cy="2507575"/>
          </a:xfrm>
          <a:prstGeom prst="roundRect">
            <a:avLst>
              <a:gd name="adj" fmla="val 3324"/>
            </a:avLst>
          </a:prstGeom>
          <a:solidFill>
            <a:srgbClr val="6F7F71">
              <a:alpha val="50000"/>
            </a:srgbClr>
          </a:solidFill>
          <a:ln w="7620">
            <a:solidFill>
              <a:srgbClr val="88988A"/>
            </a:solidFill>
            <a:prstDash val="solid"/>
          </a:ln>
          <a:effectLst>
            <a:outerShdw dist="17780" dir="2700000" algn="bl" rotWithShape="0">
              <a:srgbClr val="88988A">
                <a:alpha val="100000"/>
              </a:srgbClr>
            </a:outerShdw>
          </a:effectLst>
        </p:spPr>
      </p:sp>
      <p:sp>
        <p:nvSpPr>
          <p:cNvPr id="5" name="Text 3"/>
          <p:cNvSpPr/>
          <p:nvPr/>
        </p:nvSpPr>
        <p:spPr>
          <a:xfrm>
            <a:off x="999768" y="2764036"/>
            <a:ext cx="2687003"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Noto Serif Medium" pitchFamily="34" charset="0"/>
                <a:ea typeface="Noto Serif Medium" pitchFamily="34" charset="-122"/>
                <a:cs typeface="Noto Serif Medium" pitchFamily="34" charset="-120"/>
              </a:rPr>
              <a:t>Average Stay Duration</a:t>
            </a:r>
            <a:endParaRPr lang="en-US" sz="1950" dirty="0"/>
          </a:p>
        </p:txBody>
      </p:sp>
      <p:sp>
        <p:nvSpPr>
          <p:cNvPr id="6" name="Text 4"/>
          <p:cNvSpPr/>
          <p:nvPr/>
        </p:nvSpPr>
        <p:spPr>
          <a:xfrm>
            <a:off x="999768" y="3325297"/>
            <a:ext cx="6010275" cy="636746"/>
          </a:xfrm>
          <a:prstGeom prst="rect">
            <a:avLst/>
          </a:prstGeom>
          <a:noFill/>
          <a:ln/>
        </p:spPr>
        <p:txBody>
          <a:bodyPr wrap="square" lIns="0" tIns="0" rIns="0" bIns="0" rtlCol="0" anchor="t"/>
          <a:lstStyle/>
          <a:p>
            <a:pPr marL="0" indent="0" algn="l">
              <a:lnSpc>
                <a:spcPts val="2800"/>
              </a:lnSpc>
              <a:buNone/>
            </a:pPr>
            <a:endParaRPr lang="en-US" sz="1750" dirty="0"/>
          </a:p>
        </p:txBody>
      </p:sp>
      <p:pic>
        <p:nvPicPr>
          <p:cNvPr id="7" name="Image 0" descr="preencoded.png"/>
          <p:cNvPicPr>
            <a:picLocks noChangeAspect="1"/>
          </p:cNvPicPr>
          <p:nvPr/>
        </p:nvPicPr>
        <p:blipFill>
          <a:blip r:embed="rId3"/>
          <a:stretch>
            <a:fillRect/>
          </a:stretch>
        </p:blipFill>
        <p:spPr>
          <a:xfrm>
            <a:off x="999768" y="3325297"/>
            <a:ext cx="6010275" cy="636746"/>
          </a:xfrm>
          <a:prstGeom prst="rect">
            <a:avLst/>
          </a:prstGeom>
        </p:spPr>
      </p:pic>
      <p:sp>
        <p:nvSpPr>
          <p:cNvPr id="8" name="Text 5"/>
          <p:cNvSpPr/>
          <p:nvPr/>
        </p:nvSpPr>
        <p:spPr>
          <a:xfrm>
            <a:off x="999768" y="4213146"/>
            <a:ext cx="6010275" cy="63507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Noto Serif" pitchFamily="34" charset="0"/>
                <a:ea typeface="Noto Serif" pitchFamily="34" charset="-122"/>
                <a:cs typeface="Noto Serif" pitchFamily="34" charset="-120"/>
              </a:rPr>
              <a:t>Statistical calculation used for imputing missing discharge dates based on historical patient stay patterns</a:t>
            </a:r>
            <a:endParaRPr lang="en-US" sz="1550" dirty="0"/>
          </a:p>
        </p:txBody>
      </p:sp>
      <p:sp>
        <p:nvSpPr>
          <p:cNvPr id="9" name="Shape 6"/>
          <p:cNvSpPr/>
          <p:nvPr/>
        </p:nvSpPr>
        <p:spPr>
          <a:xfrm>
            <a:off x="7414379" y="2558058"/>
            <a:ext cx="6422231" cy="2507575"/>
          </a:xfrm>
          <a:prstGeom prst="roundRect">
            <a:avLst>
              <a:gd name="adj" fmla="val 3324"/>
            </a:avLst>
          </a:prstGeom>
          <a:solidFill>
            <a:srgbClr val="6F7F71">
              <a:alpha val="50000"/>
            </a:srgbClr>
          </a:solidFill>
          <a:ln w="7620">
            <a:solidFill>
              <a:srgbClr val="88988A"/>
            </a:solidFill>
            <a:prstDash val="solid"/>
          </a:ln>
          <a:effectLst>
            <a:outerShdw dist="17780" dir="2700000" algn="bl" rotWithShape="0">
              <a:srgbClr val="88988A">
                <a:alpha val="100000"/>
              </a:srgbClr>
            </a:outerShdw>
          </a:effectLst>
        </p:spPr>
      </p:sp>
      <p:sp>
        <p:nvSpPr>
          <p:cNvPr id="10" name="Text 7"/>
          <p:cNvSpPr/>
          <p:nvPr/>
        </p:nvSpPr>
        <p:spPr>
          <a:xfrm>
            <a:off x="7620357" y="2764036"/>
            <a:ext cx="2958584"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Noto Serif Medium" pitchFamily="34" charset="0"/>
                <a:ea typeface="Noto Serif Medium" pitchFamily="34" charset="-122"/>
                <a:cs typeface="Noto Serif Medium" pitchFamily="34" charset="-120"/>
              </a:rPr>
              <a:t>Missing Date Imputation</a:t>
            </a:r>
            <a:endParaRPr lang="en-US" sz="1950" dirty="0"/>
          </a:p>
        </p:txBody>
      </p:sp>
      <p:sp>
        <p:nvSpPr>
          <p:cNvPr id="11" name="Text 8"/>
          <p:cNvSpPr/>
          <p:nvPr/>
        </p:nvSpPr>
        <p:spPr>
          <a:xfrm>
            <a:off x="7620357" y="3325297"/>
            <a:ext cx="6010275" cy="648176"/>
          </a:xfrm>
          <a:prstGeom prst="rect">
            <a:avLst/>
          </a:prstGeom>
          <a:noFill/>
          <a:ln/>
        </p:spPr>
        <p:txBody>
          <a:bodyPr wrap="square" lIns="0" tIns="0" rIns="0" bIns="0" rtlCol="0" anchor="t"/>
          <a:lstStyle/>
          <a:p>
            <a:pPr marL="0" indent="0" algn="l">
              <a:lnSpc>
                <a:spcPts val="2800"/>
              </a:lnSpc>
              <a:buNone/>
            </a:pPr>
            <a:endParaRPr lang="en-US" sz="1750" dirty="0"/>
          </a:p>
        </p:txBody>
      </p:sp>
      <p:pic>
        <p:nvPicPr>
          <p:cNvPr id="12" name="Image 1" descr="preencoded.png"/>
          <p:cNvPicPr>
            <a:picLocks noChangeAspect="1"/>
          </p:cNvPicPr>
          <p:nvPr/>
        </p:nvPicPr>
        <p:blipFill>
          <a:blip r:embed="rId4"/>
          <a:stretch>
            <a:fillRect/>
          </a:stretch>
        </p:blipFill>
        <p:spPr>
          <a:xfrm>
            <a:off x="7620357" y="3325297"/>
            <a:ext cx="6010275" cy="648176"/>
          </a:xfrm>
          <a:prstGeom prst="rect">
            <a:avLst/>
          </a:prstGeom>
        </p:spPr>
      </p:pic>
      <p:sp>
        <p:nvSpPr>
          <p:cNvPr id="13" name="Text 9"/>
          <p:cNvSpPr/>
          <p:nvPr/>
        </p:nvSpPr>
        <p:spPr>
          <a:xfrm>
            <a:off x="7620357" y="4224576"/>
            <a:ext cx="6010275" cy="63507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Noto Serif" pitchFamily="34" charset="0"/>
                <a:ea typeface="Noto Serif" pitchFamily="34" charset="-122"/>
                <a:cs typeface="Noto Serif" pitchFamily="34" charset="-120"/>
              </a:rPr>
              <a:t>Systematic approach to filling missing discharge dates using clinically appropriate duration estimates</a:t>
            </a:r>
            <a:endParaRPr lang="en-US" sz="1550" dirty="0"/>
          </a:p>
        </p:txBody>
      </p:sp>
      <p:sp>
        <p:nvSpPr>
          <p:cNvPr id="14" name="Shape 10"/>
          <p:cNvSpPr/>
          <p:nvPr/>
        </p:nvSpPr>
        <p:spPr>
          <a:xfrm>
            <a:off x="793790" y="5263991"/>
            <a:ext cx="6422231" cy="2183487"/>
          </a:xfrm>
          <a:prstGeom prst="roundRect">
            <a:avLst>
              <a:gd name="adj" fmla="val 3818"/>
            </a:avLst>
          </a:prstGeom>
          <a:solidFill>
            <a:srgbClr val="6F7F71">
              <a:alpha val="50000"/>
            </a:srgbClr>
          </a:solidFill>
          <a:ln w="7620">
            <a:solidFill>
              <a:srgbClr val="88988A"/>
            </a:solidFill>
            <a:prstDash val="solid"/>
          </a:ln>
          <a:effectLst>
            <a:outerShdw dist="17780" dir="2700000" algn="bl" rotWithShape="0">
              <a:srgbClr val="88988A">
                <a:alpha val="100000"/>
              </a:srgbClr>
            </a:outerShdw>
          </a:effectLst>
        </p:spPr>
      </p:sp>
      <p:sp>
        <p:nvSpPr>
          <p:cNvPr id="15" name="Text 11"/>
          <p:cNvSpPr/>
          <p:nvPr/>
        </p:nvSpPr>
        <p:spPr>
          <a:xfrm>
            <a:off x="999768" y="5469969"/>
            <a:ext cx="2913102"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Noto Serif Medium" pitchFamily="34" charset="0"/>
                <a:ea typeface="Noto Serif Medium" pitchFamily="34" charset="-122"/>
                <a:cs typeface="Noto Serif Medium" pitchFamily="34" charset="-120"/>
              </a:rPr>
              <a:t>Modal Value Imputation</a:t>
            </a:r>
            <a:endParaRPr lang="en-US" sz="1950" dirty="0"/>
          </a:p>
        </p:txBody>
      </p:sp>
      <p:sp>
        <p:nvSpPr>
          <p:cNvPr id="16" name="Text 12"/>
          <p:cNvSpPr/>
          <p:nvPr/>
        </p:nvSpPr>
        <p:spPr>
          <a:xfrm>
            <a:off x="999768" y="6031230"/>
            <a:ext cx="6010275" cy="324088"/>
          </a:xfrm>
          <a:prstGeom prst="rect">
            <a:avLst/>
          </a:prstGeom>
          <a:noFill/>
          <a:ln/>
        </p:spPr>
        <p:txBody>
          <a:bodyPr wrap="none" lIns="0" tIns="0" rIns="0" bIns="0" rtlCol="0" anchor="t"/>
          <a:lstStyle/>
          <a:p>
            <a:pPr marL="0" indent="0" algn="l">
              <a:lnSpc>
                <a:spcPts val="2800"/>
              </a:lnSpc>
              <a:buNone/>
            </a:pPr>
            <a:endParaRPr lang="en-US" sz="1750" dirty="0"/>
          </a:p>
        </p:txBody>
      </p:sp>
      <p:pic>
        <p:nvPicPr>
          <p:cNvPr id="17" name="Image 2" descr="preencoded.png"/>
          <p:cNvPicPr>
            <a:picLocks noChangeAspect="1"/>
          </p:cNvPicPr>
          <p:nvPr/>
        </p:nvPicPr>
        <p:blipFill>
          <a:blip r:embed="rId5"/>
          <a:stretch>
            <a:fillRect/>
          </a:stretch>
        </p:blipFill>
        <p:spPr>
          <a:xfrm>
            <a:off x="999768" y="6031230"/>
            <a:ext cx="6010275" cy="324088"/>
          </a:xfrm>
          <a:prstGeom prst="rect">
            <a:avLst/>
          </a:prstGeom>
        </p:spPr>
      </p:pic>
      <p:sp>
        <p:nvSpPr>
          <p:cNvPr id="18" name="Text 13"/>
          <p:cNvSpPr/>
          <p:nvPr/>
        </p:nvSpPr>
        <p:spPr>
          <a:xfrm>
            <a:off x="999768" y="6606421"/>
            <a:ext cx="6010275" cy="63507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Noto Serif" pitchFamily="34" charset="0"/>
                <a:ea typeface="Noto Serif" pitchFamily="34" charset="-122"/>
                <a:cs typeface="Noto Serif" pitchFamily="34" charset="-120"/>
              </a:rPr>
              <a:t>Statistical method for imputing missing categorical test results using the most common diagnostic outcome</a:t>
            </a:r>
            <a:endParaRPr lang="en-US" sz="1550" dirty="0"/>
          </a:p>
        </p:txBody>
      </p:sp>
      <p:sp>
        <p:nvSpPr>
          <p:cNvPr id="19" name="Shape 14"/>
          <p:cNvSpPr/>
          <p:nvPr/>
        </p:nvSpPr>
        <p:spPr>
          <a:xfrm>
            <a:off x="7414379" y="5263991"/>
            <a:ext cx="6422231" cy="2183487"/>
          </a:xfrm>
          <a:prstGeom prst="roundRect">
            <a:avLst>
              <a:gd name="adj" fmla="val 3818"/>
            </a:avLst>
          </a:prstGeom>
          <a:solidFill>
            <a:srgbClr val="6F7F71">
              <a:alpha val="50000"/>
            </a:srgbClr>
          </a:solidFill>
          <a:ln w="7620">
            <a:solidFill>
              <a:srgbClr val="88988A"/>
            </a:solidFill>
            <a:prstDash val="solid"/>
          </a:ln>
          <a:effectLst>
            <a:outerShdw dist="17780" dir="2700000" algn="bl" rotWithShape="0">
              <a:srgbClr val="88988A">
                <a:alpha val="100000"/>
              </a:srgbClr>
            </a:outerShdw>
          </a:effectLst>
        </p:spPr>
      </p:sp>
      <p:sp>
        <p:nvSpPr>
          <p:cNvPr id="20" name="Text 15"/>
          <p:cNvSpPr/>
          <p:nvPr/>
        </p:nvSpPr>
        <p:spPr>
          <a:xfrm>
            <a:off x="7620357" y="546996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Noto Serif Medium" pitchFamily="34" charset="0"/>
                <a:ea typeface="Noto Serif Medium" pitchFamily="34" charset="-122"/>
                <a:cs typeface="Noto Serif Medium" pitchFamily="34" charset="-120"/>
              </a:rPr>
              <a:t>Train-Test Data Split</a:t>
            </a:r>
            <a:endParaRPr lang="en-US" sz="1950" dirty="0"/>
          </a:p>
        </p:txBody>
      </p:sp>
      <p:sp>
        <p:nvSpPr>
          <p:cNvPr id="21" name="Text 16"/>
          <p:cNvSpPr/>
          <p:nvPr/>
        </p:nvSpPr>
        <p:spPr>
          <a:xfrm>
            <a:off x="7620357" y="6031230"/>
            <a:ext cx="6010275" cy="324088"/>
          </a:xfrm>
          <a:prstGeom prst="rect">
            <a:avLst/>
          </a:prstGeom>
          <a:noFill/>
          <a:ln/>
        </p:spPr>
        <p:txBody>
          <a:bodyPr wrap="none" lIns="0" tIns="0" rIns="0" bIns="0" rtlCol="0" anchor="t"/>
          <a:lstStyle/>
          <a:p>
            <a:pPr marL="0" indent="0" algn="l">
              <a:lnSpc>
                <a:spcPts val="2800"/>
              </a:lnSpc>
              <a:buNone/>
            </a:pPr>
            <a:endParaRPr lang="en-US" sz="1750" dirty="0"/>
          </a:p>
        </p:txBody>
      </p:sp>
      <p:pic>
        <p:nvPicPr>
          <p:cNvPr id="22" name="Image 3" descr="preencoded.png"/>
          <p:cNvPicPr>
            <a:picLocks noChangeAspect="1"/>
          </p:cNvPicPr>
          <p:nvPr/>
        </p:nvPicPr>
        <p:blipFill>
          <a:blip r:embed="rId6"/>
          <a:stretch>
            <a:fillRect/>
          </a:stretch>
        </p:blipFill>
        <p:spPr>
          <a:xfrm>
            <a:off x="7620357" y="6031230"/>
            <a:ext cx="6010275" cy="324088"/>
          </a:xfrm>
          <a:prstGeom prst="rect">
            <a:avLst/>
          </a:prstGeom>
        </p:spPr>
      </p:pic>
      <p:sp>
        <p:nvSpPr>
          <p:cNvPr id="23" name="Text 17"/>
          <p:cNvSpPr/>
          <p:nvPr/>
        </p:nvSpPr>
        <p:spPr>
          <a:xfrm>
            <a:off x="7620357" y="6606421"/>
            <a:ext cx="6010275" cy="63507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Noto Serif" pitchFamily="34" charset="0"/>
                <a:ea typeface="Noto Serif" pitchFamily="34" charset="-122"/>
                <a:cs typeface="Noto Serif" pitchFamily="34" charset="-120"/>
              </a:rPr>
              <a:t>Standard machine learning practice ensuring robust model validation and performance assessment capabilities</a:t>
            </a:r>
            <a:endParaRPr lang="en-US" sz="1550" dirty="0"/>
          </a:p>
        </p:txBody>
      </p:sp>
      <p:sp>
        <p:nvSpPr>
          <p:cNvPr id="24" name="Rectangle 23">
            <a:extLst>
              <a:ext uri="{FF2B5EF4-FFF2-40B4-BE49-F238E27FC236}">
                <a16:creationId xmlns:a16="http://schemas.microsoft.com/office/drawing/2014/main" id="{B8D45355-2885-8927-3CD0-87A50C292E79}"/>
              </a:ext>
            </a:extLst>
          </p:cNvPr>
          <p:cNvSpPr/>
          <p:nvPr/>
        </p:nvSpPr>
        <p:spPr>
          <a:xfrm>
            <a:off x="0" y="7653456"/>
            <a:ext cx="14630400" cy="561261"/>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1237</Words>
  <Application>Microsoft Office PowerPoint</Application>
  <PresentationFormat>Custom</PresentationFormat>
  <Paragraphs>140</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Noto Serif</vt:lpstr>
      <vt:lpstr>Noto Serif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saitejaswi</dc:creator>
  <cp:lastModifiedBy>sai tejaswi</cp:lastModifiedBy>
  <cp:revision>2</cp:revision>
  <dcterms:created xsi:type="dcterms:W3CDTF">2025-09-11T09:03:29Z</dcterms:created>
  <dcterms:modified xsi:type="dcterms:W3CDTF">2025-09-11T09:35:41Z</dcterms:modified>
</cp:coreProperties>
</file>